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32" r:id="rId1"/>
  </p:sldMasterIdLst>
  <p:notesMasterIdLst>
    <p:notesMasterId r:id="rId23"/>
  </p:notesMasterIdLst>
  <p:handoutMasterIdLst>
    <p:handoutMasterId r:id="rId24"/>
  </p:handoutMasterIdLst>
  <p:sldIdLst>
    <p:sldId id="257" r:id="rId2"/>
    <p:sldId id="273" r:id="rId3"/>
    <p:sldId id="277" r:id="rId4"/>
    <p:sldId id="280" r:id="rId5"/>
    <p:sldId id="285" r:id="rId6"/>
    <p:sldId id="274" r:id="rId7"/>
    <p:sldId id="292" r:id="rId8"/>
    <p:sldId id="278" r:id="rId9"/>
    <p:sldId id="281" r:id="rId10"/>
    <p:sldId id="291" r:id="rId11"/>
    <p:sldId id="287" r:id="rId12"/>
    <p:sldId id="276" r:id="rId13"/>
    <p:sldId id="293" r:id="rId14"/>
    <p:sldId id="279" r:id="rId15"/>
    <p:sldId id="289" r:id="rId16"/>
    <p:sldId id="288" r:id="rId17"/>
    <p:sldId id="282" r:id="rId18"/>
    <p:sldId id="283" r:id="rId19"/>
    <p:sldId id="286" r:id="rId20"/>
    <p:sldId id="284" r:id="rId21"/>
    <p:sldId id="290" r:id="rId22"/>
  </p:sldIdLst>
  <p:sldSz cx="9144000" cy="6858000" type="screen4x3"/>
  <p:notesSz cx="6807200" cy="9939338"/>
  <p:defaultTextStyle>
    <a:defPPr>
      <a:defRPr lang="en-US"/>
    </a:defPPr>
    <a:lvl1pPr algn="l" rtl="0" eaLnBrk="0" fontAlgn="base" hangingPunct="0">
      <a:spcBef>
        <a:spcPct val="0"/>
      </a:spcBef>
      <a:spcAft>
        <a:spcPct val="0"/>
      </a:spcAft>
      <a:defRPr sz="2800" b="1" kern="1200">
        <a:solidFill>
          <a:schemeClr val="tx1"/>
        </a:solidFill>
        <a:latin typeface="Times" charset="0"/>
        <a:ea typeface="+mn-ea"/>
        <a:cs typeface="+mn-cs"/>
      </a:defRPr>
    </a:lvl1pPr>
    <a:lvl2pPr marL="457200" algn="l" rtl="0" eaLnBrk="0" fontAlgn="base" hangingPunct="0">
      <a:spcBef>
        <a:spcPct val="0"/>
      </a:spcBef>
      <a:spcAft>
        <a:spcPct val="0"/>
      </a:spcAft>
      <a:defRPr sz="2800" b="1" kern="1200">
        <a:solidFill>
          <a:schemeClr val="tx1"/>
        </a:solidFill>
        <a:latin typeface="Times" charset="0"/>
        <a:ea typeface="+mn-ea"/>
        <a:cs typeface="+mn-cs"/>
      </a:defRPr>
    </a:lvl2pPr>
    <a:lvl3pPr marL="914400" algn="l" rtl="0" eaLnBrk="0" fontAlgn="base" hangingPunct="0">
      <a:spcBef>
        <a:spcPct val="0"/>
      </a:spcBef>
      <a:spcAft>
        <a:spcPct val="0"/>
      </a:spcAft>
      <a:defRPr sz="2800" b="1" kern="1200">
        <a:solidFill>
          <a:schemeClr val="tx1"/>
        </a:solidFill>
        <a:latin typeface="Times" charset="0"/>
        <a:ea typeface="+mn-ea"/>
        <a:cs typeface="+mn-cs"/>
      </a:defRPr>
    </a:lvl3pPr>
    <a:lvl4pPr marL="1371600" algn="l" rtl="0" eaLnBrk="0" fontAlgn="base" hangingPunct="0">
      <a:spcBef>
        <a:spcPct val="0"/>
      </a:spcBef>
      <a:spcAft>
        <a:spcPct val="0"/>
      </a:spcAft>
      <a:defRPr sz="2800" b="1" kern="1200">
        <a:solidFill>
          <a:schemeClr val="tx1"/>
        </a:solidFill>
        <a:latin typeface="Times" charset="0"/>
        <a:ea typeface="+mn-ea"/>
        <a:cs typeface="+mn-cs"/>
      </a:defRPr>
    </a:lvl4pPr>
    <a:lvl5pPr marL="1828800" algn="l" rtl="0" eaLnBrk="0" fontAlgn="base" hangingPunct="0">
      <a:spcBef>
        <a:spcPct val="0"/>
      </a:spcBef>
      <a:spcAft>
        <a:spcPct val="0"/>
      </a:spcAft>
      <a:defRPr sz="2800" b="1" kern="1200">
        <a:solidFill>
          <a:schemeClr val="tx1"/>
        </a:solidFill>
        <a:latin typeface="Times" charset="0"/>
        <a:ea typeface="+mn-ea"/>
        <a:cs typeface="+mn-cs"/>
      </a:defRPr>
    </a:lvl5pPr>
    <a:lvl6pPr marL="2286000" algn="l" defTabSz="914400" rtl="0" eaLnBrk="1" latinLnBrk="0" hangingPunct="1">
      <a:defRPr sz="2800" b="1" kern="1200">
        <a:solidFill>
          <a:schemeClr val="tx1"/>
        </a:solidFill>
        <a:latin typeface="Times" charset="0"/>
        <a:ea typeface="+mn-ea"/>
        <a:cs typeface="+mn-cs"/>
      </a:defRPr>
    </a:lvl6pPr>
    <a:lvl7pPr marL="2743200" algn="l" defTabSz="914400" rtl="0" eaLnBrk="1" latinLnBrk="0" hangingPunct="1">
      <a:defRPr sz="2800" b="1" kern="1200">
        <a:solidFill>
          <a:schemeClr val="tx1"/>
        </a:solidFill>
        <a:latin typeface="Times" charset="0"/>
        <a:ea typeface="+mn-ea"/>
        <a:cs typeface="+mn-cs"/>
      </a:defRPr>
    </a:lvl7pPr>
    <a:lvl8pPr marL="3200400" algn="l" defTabSz="914400" rtl="0" eaLnBrk="1" latinLnBrk="0" hangingPunct="1">
      <a:defRPr sz="2800" b="1" kern="1200">
        <a:solidFill>
          <a:schemeClr val="tx1"/>
        </a:solidFill>
        <a:latin typeface="Times" charset="0"/>
        <a:ea typeface="+mn-ea"/>
        <a:cs typeface="+mn-cs"/>
      </a:defRPr>
    </a:lvl8pPr>
    <a:lvl9pPr marL="3657600" algn="l" defTabSz="914400" rtl="0" eaLnBrk="1" latinLnBrk="0" hangingPunct="1">
      <a:defRPr sz="2800" b="1" kern="1200">
        <a:solidFill>
          <a:schemeClr val="tx1"/>
        </a:solidFill>
        <a:latin typeface="Time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73E4"/>
    <a:srgbClr val="0066CC"/>
    <a:srgbClr val="99CCFF"/>
    <a:srgbClr val="1E4ABD"/>
    <a:srgbClr val="DDDDDD"/>
    <a:srgbClr val="CCCCCC"/>
    <a:srgbClr val="666666"/>
    <a:srgbClr val="003366"/>
    <a:srgbClr val="E10040"/>
    <a:srgbClr val="002A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65" autoAdjust="0"/>
    <p:restoredTop sz="80107" autoAdjust="0"/>
  </p:normalViewPr>
  <p:slideViewPr>
    <p:cSldViewPr>
      <p:cViewPr>
        <p:scale>
          <a:sx n="66" d="100"/>
          <a:sy n="66" d="100"/>
        </p:scale>
        <p:origin x="-1476" y="3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354"/>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50504" cy="49764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5161" y="1"/>
            <a:ext cx="2950504" cy="497644"/>
          </a:xfrm>
          <a:prstGeom prst="rect">
            <a:avLst/>
          </a:prstGeom>
        </p:spPr>
        <p:txBody>
          <a:bodyPr vert="horz" lIns="91440" tIns="45720" rIns="91440" bIns="45720" rtlCol="0"/>
          <a:lstStyle>
            <a:lvl1pPr algn="r">
              <a:defRPr sz="1200"/>
            </a:lvl1pPr>
          </a:lstStyle>
          <a:p>
            <a:fld id="{F6131D93-B428-403A-9844-56F8DDACDA5B}" type="datetimeFigureOut">
              <a:rPr lang="en-US" smtClean="0"/>
              <a:t>10/1/2012</a:t>
            </a:fld>
            <a:endParaRPr lang="en-US"/>
          </a:p>
        </p:txBody>
      </p:sp>
      <p:sp>
        <p:nvSpPr>
          <p:cNvPr id="4" name="Footer Placeholder 3"/>
          <p:cNvSpPr>
            <a:spLocks noGrp="1"/>
          </p:cNvSpPr>
          <p:nvPr>
            <p:ph type="ftr" sz="quarter" idx="2"/>
          </p:nvPr>
        </p:nvSpPr>
        <p:spPr>
          <a:xfrm>
            <a:off x="0" y="9440002"/>
            <a:ext cx="2950504" cy="49764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5161" y="9440002"/>
            <a:ext cx="2950504" cy="497644"/>
          </a:xfrm>
          <a:prstGeom prst="rect">
            <a:avLst/>
          </a:prstGeom>
        </p:spPr>
        <p:txBody>
          <a:bodyPr vert="horz" lIns="91440" tIns="45720" rIns="91440" bIns="45720" rtlCol="0" anchor="b"/>
          <a:lstStyle>
            <a:lvl1pPr algn="r">
              <a:defRPr sz="1200"/>
            </a:lvl1pPr>
          </a:lstStyle>
          <a:p>
            <a:fld id="{EA2DDBF4-89D0-4770-9D76-C9FE7CBEE0D1}" type="slidenum">
              <a:rPr lang="en-US" smtClean="0"/>
              <a:t>‹#›</a:t>
            </a:fld>
            <a:endParaRPr lang="en-US"/>
          </a:p>
        </p:txBody>
      </p:sp>
    </p:spTree>
    <p:extLst>
      <p:ext uri="{BB962C8B-B14F-4D97-AF65-F5344CB8AC3E}">
        <p14:creationId xmlns:p14="http://schemas.microsoft.com/office/powerpoint/2010/main" val="17442239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50504" cy="497644"/>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55161" y="1"/>
            <a:ext cx="2950504" cy="497644"/>
          </a:xfrm>
          <a:prstGeom prst="rect">
            <a:avLst/>
          </a:prstGeom>
        </p:spPr>
        <p:txBody>
          <a:bodyPr vert="horz" lIns="91440" tIns="45720" rIns="91440" bIns="45720" rtlCol="0"/>
          <a:lstStyle>
            <a:lvl1pPr algn="r">
              <a:defRPr sz="1200"/>
            </a:lvl1pPr>
          </a:lstStyle>
          <a:p>
            <a:pPr>
              <a:defRPr/>
            </a:pPr>
            <a:fld id="{C0367199-0E3F-437A-BD02-5228A646B4F4}" type="datetimeFigureOut">
              <a:rPr lang="en-US"/>
              <a:pPr>
                <a:defRPr/>
              </a:pPr>
              <a:t>10/1/2012</a:t>
            </a:fld>
            <a:endParaRPr lang="en-US"/>
          </a:p>
        </p:txBody>
      </p:sp>
      <p:sp>
        <p:nvSpPr>
          <p:cNvPr id="4" name="Slide Image Placeholder 3"/>
          <p:cNvSpPr>
            <a:spLocks noGrp="1" noRot="1" noChangeAspect="1"/>
          </p:cNvSpPr>
          <p:nvPr>
            <p:ph type="sldImg" idx="2"/>
          </p:nvPr>
        </p:nvSpPr>
        <p:spPr>
          <a:xfrm>
            <a:off x="919163" y="744538"/>
            <a:ext cx="4968875" cy="372745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0414" y="4720848"/>
            <a:ext cx="5446374" cy="4473717"/>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40002"/>
            <a:ext cx="2950504" cy="497644"/>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55161" y="9440002"/>
            <a:ext cx="2950504" cy="497644"/>
          </a:xfrm>
          <a:prstGeom prst="rect">
            <a:avLst/>
          </a:prstGeom>
        </p:spPr>
        <p:txBody>
          <a:bodyPr vert="horz" lIns="91440" tIns="45720" rIns="91440" bIns="45720" rtlCol="0" anchor="b"/>
          <a:lstStyle>
            <a:lvl1pPr algn="r">
              <a:defRPr sz="1200"/>
            </a:lvl1pPr>
          </a:lstStyle>
          <a:p>
            <a:pPr>
              <a:defRPr/>
            </a:pPr>
            <a:fld id="{B5C9DD40-1B14-4DC2-88A4-18D663A96BF8}" type="slidenum">
              <a:rPr lang="en-US"/>
              <a:pPr>
                <a:defRPr/>
              </a:pPr>
              <a:t>‹#›</a:t>
            </a:fld>
            <a:endParaRPr lang="en-US"/>
          </a:p>
        </p:txBody>
      </p:sp>
    </p:spTree>
    <p:extLst>
      <p:ext uri="{BB962C8B-B14F-4D97-AF65-F5344CB8AC3E}">
        <p14:creationId xmlns:p14="http://schemas.microsoft.com/office/powerpoint/2010/main" val="19445693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5C9DD40-1B14-4DC2-88A4-18D663A96BF8}" type="slidenum">
              <a:rPr lang="en-US" smtClean="0"/>
              <a:pPr>
                <a:defRPr/>
              </a:pPr>
              <a:t>1</a:t>
            </a:fld>
            <a:endParaRPr lang="en-US"/>
          </a:p>
        </p:txBody>
      </p:sp>
    </p:spTree>
    <p:extLst>
      <p:ext uri="{BB962C8B-B14F-4D97-AF65-F5344CB8AC3E}">
        <p14:creationId xmlns:p14="http://schemas.microsoft.com/office/powerpoint/2010/main" val="1222435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5C9DD40-1B14-4DC2-88A4-18D663A96BF8}" type="slidenum">
              <a:rPr lang="en-US" smtClean="0"/>
              <a:pPr>
                <a:defRPr/>
              </a:pPr>
              <a:t>2</a:t>
            </a:fld>
            <a:endParaRPr lang="en-US"/>
          </a:p>
        </p:txBody>
      </p:sp>
    </p:spTree>
    <p:extLst>
      <p:ext uri="{BB962C8B-B14F-4D97-AF65-F5344CB8AC3E}">
        <p14:creationId xmlns:p14="http://schemas.microsoft.com/office/powerpoint/2010/main" val="906759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indent="0">
              <a:buFont typeface="Arial" pitchFamily="34" charset="0"/>
              <a:buNone/>
            </a:pPr>
            <a:r>
              <a:rPr lang="en-US" sz="1200" b="1" i="0" u="none" strike="noStrike" kern="1200" baseline="0" dirty="0" smtClean="0">
                <a:solidFill>
                  <a:schemeClr val="tx1"/>
                </a:solidFill>
                <a:latin typeface="+mn-lt"/>
                <a:ea typeface="+mn-ea"/>
                <a:cs typeface="+mn-cs"/>
              </a:rPr>
              <a:t>observed climate change (</a:t>
            </a:r>
            <a:r>
              <a:rPr lang="en-US" sz="1200" b="1" i="0" u="none" strike="noStrike" kern="1200" baseline="0" dirty="0" err="1" smtClean="0">
                <a:solidFill>
                  <a:schemeClr val="tx1"/>
                </a:solidFill>
                <a:latin typeface="+mn-lt"/>
                <a:ea typeface="+mn-ea"/>
                <a:cs typeface="+mn-cs"/>
              </a:rPr>
              <a:t>Hulme</a:t>
            </a:r>
            <a:r>
              <a:rPr lang="en-US" sz="1200" b="1" i="0" u="none" strike="noStrike" kern="1200" baseline="0" dirty="0" smtClean="0">
                <a:solidFill>
                  <a:schemeClr val="tx1"/>
                </a:solidFill>
                <a:latin typeface="+mn-lt"/>
                <a:ea typeface="+mn-ea"/>
                <a:cs typeface="+mn-cs"/>
              </a:rPr>
              <a:t> and </a:t>
            </a:r>
            <a:r>
              <a:rPr lang="en-US" sz="1200" b="1" i="0" u="none" strike="noStrike" kern="1200" baseline="0" dirty="0" err="1" smtClean="0">
                <a:solidFill>
                  <a:schemeClr val="tx1"/>
                </a:solidFill>
                <a:latin typeface="+mn-lt"/>
                <a:ea typeface="+mn-ea"/>
                <a:cs typeface="+mn-cs"/>
              </a:rPr>
              <a:t>Sheard</a:t>
            </a:r>
            <a:r>
              <a:rPr lang="en-US" sz="1200" b="1" i="0" u="none" strike="noStrike" kern="1200" baseline="0" dirty="0" smtClean="0">
                <a:solidFill>
                  <a:schemeClr val="tx1"/>
                </a:solidFill>
                <a:latin typeface="+mn-lt"/>
                <a:ea typeface="+mn-ea"/>
                <a:cs typeface="+mn-cs"/>
              </a:rPr>
              <a:t>, 1999; Boer and </a:t>
            </a:r>
            <a:r>
              <a:rPr lang="en-US" sz="1200" b="1" i="0" u="none" strike="noStrike" kern="1200" baseline="0" dirty="0" err="1" smtClean="0">
                <a:solidFill>
                  <a:schemeClr val="tx1"/>
                </a:solidFill>
                <a:latin typeface="+mn-lt"/>
                <a:ea typeface="+mn-ea"/>
                <a:cs typeface="+mn-cs"/>
              </a:rPr>
              <a:t>Faqih</a:t>
            </a:r>
            <a:r>
              <a:rPr lang="en-US" sz="1200" b="1" i="0" u="none" strike="noStrike" kern="1200" baseline="0" dirty="0" smtClean="0">
                <a:solidFill>
                  <a:schemeClr val="tx1"/>
                </a:solidFill>
                <a:latin typeface="+mn-lt"/>
                <a:ea typeface="+mn-ea"/>
                <a:cs typeface="+mn-cs"/>
              </a:rPr>
              <a:t>, 2004)</a:t>
            </a: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Mean annual temperature has increased by about 0.3°C in Indonesia</a:t>
            </a: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Overall annual precipitation has decreased by 2 to 3% in Indonesia</a:t>
            </a: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Precipitation patterns have changed; there has been a decline in annual rainfall in the southern regions of Indonesia and an increase in precipitation in the northern regions</a:t>
            </a: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The seasonality of precipitation (wet and dry seasons) has changed; the wet season rainfall in the southern region of Indonesia has increased while the dry season rainfall in the northern region </a:t>
            </a:r>
            <a:r>
              <a:rPr lang="en-US" sz="1200" b="0" i="0" u="none" strike="noStrike" kern="1200" baseline="0" smtClean="0">
                <a:solidFill>
                  <a:schemeClr val="tx1"/>
                </a:solidFill>
                <a:latin typeface="+mn-lt"/>
                <a:ea typeface="+mn-ea"/>
                <a:cs typeface="+mn-cs"/>
              </a:rPr>
              <a:t>has decreased</a:t>
            </a:r>
          </a:p>
          <a:p>
            <a:pPr marL="0" indent="0">
              <a:buFont typeface="Arial" pitchFamily="34" charset="0"/>
              <a:buNone/>
            </a:pPr>
            <a:endParaRPr lang="en-US" sz="1200" b="0" i="0" u="none" strike="noStrike" kern="1200" baseline="0" dirty="0" smtClean="0">
              <a:solidFill>
                <a:schemeClr val="tx1"/>
              </a:solidFill>
              <a:latin typeface="+mn-lt"/>
              <a:ea typeface="+mn-ea"/>
              <a:cs typeface="+mn-cs"/>
            </a:endParaRPr>
          </a:p>
          <a:p>
            <a:pPr marL="0" indent="0">
              <a:buFont typeface="Arial" pitchFamily="34" charset="0"/>
              <a:buNone/>
            </a:pPr>
            <a:r>
              <a:rPr lang="en-US" sz="1200" b="1" i="0" u="none" strike="noStrike" kern="1200" baseline="0" dirty="0" smtClean="0">
                <a:solidFill>
                  <a:schemeClr val="tx1"/>
                </a:solidFill>
                <a:latin typeface="+mn-lt"/>
                <a:ea typeface="+mn-ea"/>
                <a:cs typeface="+mn-cs"/>
              </a:rPr>
              <a:t>projected climate change (</a:t>
            </a:r>
            <a:r>
              <a:rPr lang="en-US" sz="1200" b="1" i="0" u="none" strike="noStrike" kern="1200" baseline="0" dirty="0" err="1" smtClean="0">
                <a:solidFill>
                  <a:schemeClr val="tx1"/>
                </a:solidFill>
                <a:latin typeface="+mn-lt"/>
                <a:ea typeface="+mn-ea"/>
                <a:cs typeface="+mn-cs"/>
              </a:rPr>
              <a:t>Hulme</a:t>
            </a:r>
            <a:r>
              <a:rPr lang="en-US" sz="1200" b="1" i="0" u="none" strike="noStrike" kern="1200" baseline="0" dirty="0" smtClean="0">
                <a:solidFill>
                  <a:schemeClr val="tx1"/>
                </a:solidFill>
                <a:latin typeface="+mn-lt"/>
                <a:ea typeface="+mn-ea"/>
                <a:cs typeface="+mn-cs"/>
              </a:rPr>
              <a:t> and </a:t>
            </a:r>
            <a:r>
              <a:rPr lang="en-US" sz="1200" b="1" i="0" u="none" strike="noStrike" kern="1200" baseline="0" dirty="0" err="1" smtClean="0">
                <a:solidFill>
                  <a:schemeClr val="tx1"/>
                </a:solidFill>
                <a:latin typeface="+mn-lt"/>
                <a:ea typeface="+mn-ea"/>
                <a:cs typeface="+mn-cs"/>
              </a:rPr>
              <a:t>Sheard</a:t>
            </a:r>
            <a:r>
              <a:rPr lang="en-US" sz="1200" b="1" i="0" u="none" strike="noStrike" kern="1200" baseline="0" dirty="0" smtClean="0">
                <a:solidFill>
                  <a:schemeClr val="tx1"/>
                </a:solidFill>
                <a:latin typeface="+mn-lt"/>
                <a:ea typeface="+mn-ea"/>
                <a:cs typeface="+mn-cs"/>
              </a:rPr>
              <a:t>, 1999; Boer and </a:t>
            </a:r>
            <a:r>
              <a:rPr lang="en-US" sz="1200" b="1" i="0" u="none" strike="noStrike" kern="1200" baseline="0" dirty="0" err="1" smtClean="0">
                <a:solidFill>
                  <a:schemeClr val="tx1"/>
                </a:solidFill>
                <a:latin typeface="+mn-lt"/>
                <a:ea typeface="+mn-ea"/>
                <a:cs typeface="+mn-cs"/>
              </a:rPr>
              <a:t>Faqih</a:t>
            </a:r>
            <a:r>
              <a:rPr lang="en-US" sz="1200" b="1" i="0" u="none" strike="noStrike" kern="1200" baseline="0" dirty="0" smtClean="0">
                <a:solidFill>
                  <a:schemeClr val="tx1"/>
                </a:solidFill>
                <a:latin typeface="+mn-lt"/>
                <a:ea typeface="+mn-ea"/>
                <a:cs typeface="+mn-cs"/>
              </a:rPr>
              <a:t>, 2004; Naylor et al., 2007)</a:t>
            </a: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Warming from 0.2 to 0.3°C per decade in Indonesia</a:t>
            </a: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Increase in annual precipitation across the majority of the Indonesian islands, except in southern Indonesia where is it projected to decline by up to 15 percent</a:t>
            </a: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Change in the seasonality of precipitation; parts of Sumatra and Borneo may become 10 to 30% wetter by the 2080’s during December-February; Jakarta is projected to become 5 to 15% drier during June-August</a:t>
            </a: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30-day delay in the annual monsoon, 10% increase in rainfall later in the crop year (April-June), and up to 75% decrease in rainfall later in the dry season (July–September)</a:t>
            </a:r>
          </a:p>
          <a:p>
            <a:pPr marL="171450" indent="-171450">
              <a:buFont typeface="Arial" pitchFamily="34" charset="0"/>
              <a:buChar char="•"/>
            </a:pP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5C9DD40-1B14-4DC2-88A4-18D663A96BF8}" type="slidenum">
              <a:rPr lang="en-US" smtClean="0"/>
              <a:pPr>
                <a:defRPr/>
              </a:pPr>
              <a:t>4</a:t>
            </a:fld>
            <a:endParaRPr lang="en-US"/>
          </a:p>
        </p:txBody>
      </p:sp>
    </p:spTree>
    <p:extLst>
      <p:ext uri="{BB962C8B-B14F-4D97-AF65-F5344CB8AC3E}">
        <p14:creationId xmlns:p14="http://schemas.microsoft.com/office/powerpoint/2010/main" val="1681660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F801FC9D-380F-4182-8BF1-D08EC286BD96}" type="slidenum">
              <a:rPr lang="en-US" smtClean="0"/>
              <a:pPr eaLnBrk="1" hangingPunct="1"/>
              <a:t>10</a:t>
            </a:fld>
            <a:endParaRPr lang="en-US" smtClean="0"/>
          </a:p>
        </p:txBody>
      </p:sp>
      <p:sp>
        <p:nvSpPr>
          <p:cNvPr id="104451" name="Rectangle 2"/>
          <p:cNvSpPr>
            <a:spLocks noGrp="1" noRot="1" noChangeAspect="1" noChangeArrowheads="1" noTextEdit="1"/>
          </p:cNvSpPr>
          <p:nvPr>
            <p:ph type="sldImg"/>
          </p:nvPr>
        </p:nvSpPr>
        <p:spPr>
          <a:xfrm>
            <a:off x="922338" y="746125"/>
            <a:ext cx="4965700" cy="3725863"/>
          </a:xfrm>
          <a:ln/>
        </p:spPr>
      </p:sp>
      <p:sp>
        <p:nvSpPr>
          <p:cNvPr id="104452" name="Rectangle 3"/>
          <p:cNvSpPr>
            <a:spLocks noGrp="1" noChangeArrowheads="1"/>
          </p:cNvSpPr>
          <p:nvPr>
            <p:ph type="body" idx="1"/>
          </p:nvPr>
        </p:nvSpPr>
        <p:spPr>
          <a:noFill/>
        </p:spPr>
        <p:txBody>
          <a:bodyPr/>
          <a:lstStyle/>
          <a:p>
            <a:pPr eaLnBrk="1" hangingPunct="1"/>
            <a:r>
              <a:rPr lang="en-US" smtClean="0">
                <a:latin typeface="Arial" charset="0"/>
              </a:rPr>
              <a:t>Solution requires addressing all emissions areas, but CI comparative advantage is forest conservation, and also some energy policy.</a:t>
            </a:r>
          </a:p>
          <a:p>
            <a:pPr eaLnBrk="1" hangingPunct="1"/>
            <a:endParaRPr lang="en-US" smtClean="0">
              <a:latin typeface="Arial" charset="0"/>
            </a:endParaRPr>
          </a:p>
          <a:p>
            <a:pPr eaLnBrk="1" hangingPunct="1"/>
            <a:r>
              <a:rPr lang="en-US" i="1" smtClean="0">
                <a:latin typeface="Arial" charset="0"/>
              </a:rPr>
              <a:t>Background:</a:t>
            </a:r>
          </a:p>
          <a:p>
            <a:pPr eaLnBrk="1" hangingPunct="1"/>
            <a:r>
              <a:rPr lang="en-US" i="1" smtClean="0">
                <a:latin typeface="Arial" charset="0"/>
              </a:rPr>
              <a:t>Global program of biological sequestration</a:t>
            </a:r>
            <a:r>
              <a:rPr lang="en-US" smtClean="0">
                <a:latin typeface="Arial" charset="0"/>
              </a:rPr>
              <a:t> – one-third of a trillion tons of CO2 could be sequestered (absorbed and stored) by 2050 by restoring degraded and fragmented natural ecosystems, by protecting threatened wilderness areas and intact natural ecosystems from being destroyed, and adopting best practices in the agriculture and forest products sectors.  These are vital and necessary actions to help achieve atmospheric stabilization of low GHG concentration targets (≤450 ppm) consistent with minimizing impacts on biodiversity.  Having standing forests, grasslands, mangroves, peat lands and wetlands eligible for carbon trading also opens up literally tens of billions of dollars for conservation in countries where CI works.  If not strictly mission-critical, forest sequestration is at least so important to CI’s mission that it deserves to be ranked as a near equal to mission-critical outcomes.</a:t>
            </a:r>
          </a:p>
          <a:p>
            <a:pPr eaLnBrk="1" hangingPunct="1"/>
            <a:endParaRPr lang="en-US"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5C9DD40-1B14-4DC2-88A4-18D663A96BF8}" type="slidenum">
              <a:rPr lang="en-US" smtClean="0"/>
              <a:pPr>
                <a:defRPr/>
              </a:pPr>
              <a:t>20</a:t>
            </a:fld>
            <a:endParaRPr lang="en-US"/>
          </a:p>
        </p:txBody>
      </p:sp>
    </p:spTree>
    <p:extLst>
      <p:ext uri="{BB962C8B-B14F-4D97-AF65-F5344CB8AC3E}">
        <p14:creationId xmlns:p14="http://schemas.microsoft.com/office/powerpoint/2010/main" val="3052507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1579E7-FE0B-2648-AD00-625A7DB57C37}" type="datetimeFigureOut">
              <a:rPr lang="en-US" smtClean="0">
                <a:solidFill>
                  <a:prstClr val="black">
                    <a:tint val="75000"/>
                  </a:prstClr>
                </a:solidFill>
              </a:rPr>
              <a:pPr/>
              <a:t>10/1/2012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133AC47-2976-AF47-8381-E3D42DA9FB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9841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1579E7-FE0B-2648-AD00-625A7DB57C37}" type="datetimeFigureOut">
              <a:rPr lang="en-US" smtClean="0">
                <a:solidFill>
                  <a:prstClr val="black">
                    <a:tint val="75000"/>
                  </a:prstClr>
                </a:solidFill>
              </a:rPr>
              <a:pPr/>
              <a:t>10/1/2012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133AC47-2976-AF47-8381-E3D42DA9FB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522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1579E7-FE0B-2648-AD00-625A7DB57C37}" type="datetimeFigureOut">
              <a:rPr lang="en-US" smtClean="0">
                <a:solidFill>
                  <a:prstClr val="black">
                    <a:tint val="75000"/>
                  </a:prstClr>
                </a:solidFill>
              </a:rPr>
              <a:pPr/>
              <a:t>10/1/2012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133AC47-2976-AF47-8381-E3D42DA9FB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9520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362200"/>
            <a:ext cx="4038600" cy="3763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362200"/>
            <a:ext cx="4038600" cy="3763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51579E7-FE0B-2648-AD00-625A7DB57C37}" type="datetimeFigureOut">
              <a:rPr lang="en-US" smtClean="0">
                <a:solidFill>
                  <a:prstClr val="black">
                    <a:tint val="75000"/>
                  </a:prstClr>
                </a:solidFill>
              </a:rPr>
              <a:pPr/>
              <a:t>10/1/2012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133AC47-2976-AF47-8381-E3D42DA9FB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2819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51579E7-FE0B-2648-AD00-625A7DB57C37}" type="datetimeFigureOut">
              <a:rPr lang="en-US" smtClean="0">
                <a:solidFill>
                  <a:prstClr val="black">
                    <a:tint val="75000"/>
                  </a:prstClr>
                </a:solidFill>
              </a:rPr>
              <a:pPr/>
              <a:t>10/1/2012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133AC47-2976-AF47-8381-E3D42DA9FB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2908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1579E7-FE0B-2648-AD00-625A7DB57C37}" type="datetimeFigureOut">
              <a:rPr lang="en-US" smtClean="0">
                <a:solidFill>
                  <a:prstClr val="black">
                    <a:tint val="75000"/>
                  </a:prstClr>
                </a:solidFill>
              </a:rPr>
              <a:pPr/>
              <a:t>10/1/2012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133AC47-2976-AF47-8381-E3D42DA9FB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2741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1579E7-FE0B-2648-AD00-625A7DB57C37}" type="datetimeFigureOut">
              <a:rPr lang="en-US" smtClean="0">
                <a:solidFill>
                  <a:prstClr val="black">
                    <a:tint val="75000"/>
                  </a:prstClr>
                </a:solidFill>
              </a:rPr>
              <a:pPr/>
              <a:t>10/1/2012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133AC47-2976-AF47-8381-E3D42DA9FB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1548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1579E7-FE0B-2648-AD00-625A7DB57C37}" type="datetimeFigureOut">
              <a:rPr lang="en-US" smtClean="0">
                <a:solidFill>
                  <a:prstClr val="black">
                    <a:tint val="75000"/>
                  </a:prstClr>
                </a:solidFill>
              </a:rPr>
              <a:pPr/>
              <a:t>10/1/2012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133AC47-2976-AF47-8381-E3D42DA9FB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7067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1579E7-FE0B-2648-AD00-625A7DB57C37}" type="datetimeFigureOut">
              <a:rPr lang="en-US" smtClean="0">
                <a:solidFill>
                  <a:prstClr val="black">
                    <a:tint val="75000"/>
                  </a:prstClr>
                </a:solidFill>
              </a:rPr>
              <a:pPr/>
              <a:t>10/1/2012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133AC47-2976-AF47-8381-E3D42DA9FB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8440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1579E7-FE0B-2648-AD00-625A7DB57C37}" type="datetimeFigureOut">
              <a:rPr lang="en-US" smtClean="0">
                <a:solidFill>
                  <a:prstClr val="black">
                    <a:tint val="75000"/>
                  </a:prstClr>
                </a:solidFill>
              </a:rPr>
              <a:pPr/>
              <a:t>10/1/2012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133AC47-2976-AF47-8381-E3D42DA9FB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2066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1399A4E-5672-486B-B94E-72940E376A4C}" type="slidenum">
              <a:rPr lang="en-US" smtClean="0"/>
              <a:pPr>
                <a:defRPr/>
              </a:pPr>
              <a:t>‹#›</a:t>
            </a:fld>
            <a:endParaRPr lang="en-US"/>
          </a:p>
        </p:txBody>
      </p:sp>
    </p:spTree>
    <p:extLst>
      <p:ext uri="{BB962C8B-B14F-4D97-AF65-F5344CB8AC3E}">
        <p14:creationId xmlns:p14="http://schemas.microsoft.com/office/powerpoint/2010/main" val="1580479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1430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2286000"/>
            <a:ext cx="8229600" cy="39163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eaLnBrk="1" fontAlgn="auto" hangingPunct="1">
              <a:spcBef>
                <a:spcPts val="0"/>
              </a:spcBef>
              <a:spcAft>
                <a:spcPts val="0"/>
              </a:spcAft>
            </a:pPr>
            <a:fld id="{151579E7-FE0B-2648-AD00-625A7DB57C37}" type="datetimeFigureOut">
              <a:rPr lang="en-US" b="0" smtClean="0">
                <a:solidFill>
                  <a:prstClr val="black">
                    <a:tint val="75000"/>
                  </a:prstClr>
                </a:solidFill>
                <a:latin typeface="Calibri"/>
              </a:rPr>
              <a:pPr defTabSz="457200" eaLnBrk="1" fontAlgn="auto" hangingPunct="1">
                <a:spcBef>
                  <a:spcPts val="0"/>
                </a:spcBef>
                <a:spcAft>
                  <a:spcPts val="0"/>
                </a:spcAft>
              </a:pPr>
              <a:t>10/1/2012</a:t>
            </a:fld>
            <a:endParaRPr lang="en-US" b="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eaLnBrk="1" fontAlgn="auto" hangingPunct="1">
              <a:spcBef>
                <a:spcPts val="0"/>
              </a:spcBef>
              <a:spcAft>
                <a:spcPts val="0"/>
              </a:spcAft>
            </a:pPr>
            <a:endParaRPr lang="en-US" b="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3133AC47-2976-AF47-8381-E3D42DA9FB7C}" type="slidenum">
              <a:rPr lang="en-US" b="0" smtClean="0">
                <a:solidFill>
                  <a:prstClr val="black">
                    <a:tint val="75000"/>
                  </a:prstClr>
                </a:solidFill>
                <a:latin typeface="Calibri"/>
              </a:rPr>
              <a:pPr defTabSz="457200" eaLnBrk="1" fontAlgn="auto" hangingPunct="1">
                <a:spcBef>
                  <a:spcPts val="0"/>
                </a:spcBef>
                <a:spcAft>
                  <a:spcPts val="0"/>
                </a:spcAft>
              </a:pPr>
              <a:t>‹#›</a:t>
            </a:fld>
            <a:endParaRPr lang="en-US" b="0">
              <a:solidFill>
                <a:prstClr val="black">
                  <a:tint val="75000"/>
                </a:prstClr>
              </a:solidFill>
              <a:latin typeface="Calibri"/>
            </a:endParaRPr>
          </a:p>
        </p:txBody>
      </p:sp>
      <p:pic>
        <p:nvPicPr>
          <p:cNvPr id="7" name="Picture 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391400" y="228599"/>
            <a:ext cx="1484376" cy="626119"/>
          </a:xfrm>
          <a:prstGeom prst="rect">
            <a:avLst/>
          </a:prstGeom>
        </p:spPr>
      </p:pic>
    </p:spTree>
    <p:extLst>
      <p:ext uri="{BB962C8B-B14F-4D97-AF65-F5344CB8AC3E}">
        <p14:creationId xmlns:p14="http://schemas.microsoft.com/office/powerpoint/2010/main" val="328675710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8" r:id="rId5"/>
    <p:sldLayoutId id="2147483739" r:id="rId6"/>
    <p:sldLayoutId id="2147483740" r:id="rId7"/>
    <p:sldLayoutId id="2147483741" r:id="rId8"/>
    <p:sldLayoutId id="2147483742" r:id="rId9"/>
    <p:sldLayoutId id="2147483743" r:id="rId10"/>
    <p:sldLayoutId id="214748373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gif"/></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5029200"/>
            <a:ext cx="6400800" cy="609600"/>
          </a:xfrm>
        </p:spPr>
        <p:txBody>
          <a:bodyPr>
            <a:normAutofit/>
          </a:bodyPr>
          <a:lstStyle/>
          <a:p>
            <a:r>
              <a:rPr lang="en-US" sz="1800" dirty="0" smtClean="0"/>
              <a:t>Musnanda Satar</a:t>
            </a:r>
            <a:endParaRPr lang="en-US" sz="1800" dirty="0"/>
          </a:p>
        </p:txBody>
      </p:sp>
      <p:sp>
        <p:nvSpPr>
          <p:cNvPr id="3075" name="Text Box 10"/>
          <p:cNvSpPr txBox="1">
            <a:spLocks noChangeArrowheads="1"/>
          </p:cNvSpPr>
          <p:nvPr/>
        </p:nvSpPr>
        <p:spPr bwMode="auto">
          <a:xfrm>
            <a:off x="3771942" y="5791200"/>
            <a:ext cx="1600118" cy="584775"/>
          </a:xfrm>
          <a:prstGeom prst="rect">
            <a:avLst/>
          </a:prstGeom>
          <a:noFill/>
          <a:ln w="9525">
            <a:noFill/>
            <a:miter lim="800000"/>
            <a:headEnd/>
            <a:tailEnd/>
          </a:ln>
        </p:spPr>
        <p:txBody>
          <a:bodyPr wrap="none">
            <a:spAutoFit/>
          </a:bodyPr>
          <a:lstStyle/>
          <a:p>
            <a:pPr algn="ctr"/>
            <a:r>
              <a:rPr lang="en-US" sz="1600" b="0" dirty="0" err="1" smtClean="0">
                <a:latin typeface="Arial" charset="0"/>
              </a:rPr>
              <a:t>Timika</a:t>
            </a:r>
            <a:endParaRPr lang="en-US" sz="1600" b="0" dirty="0" smtClean="0">
              <a:latin typeface="Arial" charset="0"/>
            </a:endParaRPr>
          </a:p>
          <a:p>
            <a:pPr algn="ctr"/>
            <a:r>
              <a:rPr lang="en-US" sz="1600" b="0" dirty="0" smtClean="0">
                <a:latin typeface="Arial" charset="0"/>
              </a:rPr>
              <a:t>1 October 2012</a:t>
            </a:r>
            <a:endParaRPr lang="en-US" sz="1600" b="0" dirty="0">
              <a:latin typeface="Arial" charset="0"/>
            </a:endParaRPr>
          </a:p>
        </p:txBody>
      </p:sp>
      <p:sp>
        <p:nvSpPr>
          <p:cNvPr id="3077" name="Rectangle 2"/>
          <p:cNvSpPr txBox="1">
            <a:spLocks noChangeArrowheads="1"/>
          </p:cNvSpPr>
          <p:nvPr/>
        </p:nvSpPr>
        <p:spPr bwMode="auto">
          <a:xfrm>
            <a:off x="685799" y="2514600"/>
            <a:ext cx="7772400" cy="1676400"/>
          </a:xfrm>
          <a:prstGeom prst="rect">
            <a:avLst/>
          </a:prstGeom>
          <a:noFill/>
          <a:ln w="9525">
            <a:noFill/>
            <a:miter lim="800000"/>
            <a:headEnd/>
            <a:tailEnd/>
          </a:ln>
        </p:spPr>
        <p:txBody>
          <a:bodyPr/>
          <a:lstStyle/>
          <a:p>
            <a:pPr algn="ctr" eaLnBrk="1" hangingPunct="1"/>
            <a:r>
              <a:rPr lang="en-US" sz="5400" dirty="0" err="1" smtClean="0">
                <a:solidFill>
                  <a:schemeClr val="tx2"/>
                </a:solidFill>
                <a:latin typeface="Arial" charset="0"/>
              </a:rPr>
              <a:t>Perubahan</a:t>
            </a:r>
            <a:r>
              <a:rPr lang="en-US" sz="5400" dirty="0" smtClean="0">
                <a:solidFill>
                  <a:schemeClr val="tx2"/>
                </a:solidFill>
                <a:latin typeface="Arial" charset="0"/>
              </a:rPr>
              <a:t> </a:t>
            </a:r>
            <a:r>
              <a:rPr lang="en-US" sz="5400" dirty="0" err="1" smtClean="0">
                <a:solidFill>
                  <a:schemeClr val="tx2"/>
                </a:solidFill>
                <a:latin typeface="Arial" charset="0"/>
              </a:rPr>
              <a:t>Iklim</a:t>
            </a:r>
            <a:r>
              <a:rPr lang="en-US" sz="5400" dirty="0">
                <a:solidFill>
                  <a:schemeClr val="tx2"/>
                </a:solidFill>
                <a:latin typeface="Arial" charset="0"/>
              </a:rPr>
              <a:t>:</a:t>
            </a:r>
            <a:endParaRPr lang="en-US" sz="5400" dirty="0" smtClean="0">
              <a:solidFill>
                <a:schemeClr val="tx2"/>
              </a:solidFill>
              <a:latin typeface="Arial" charset="0"/>
            </a:endParaRPr>
          </a:p>
          <a:p>
            <a:pPr algn="ctr" eaLnBrk="1" hangingPunct="1"/>
            <a:r>
              <a:rPr lang="en-US" sz="5400" dirty="0" err="1" smtClean="0">
                <a:solidFill>
                  <a:schemeClr val="tx2"/>
                </a:solidFill>
                <a:latin typeface="Arial" charset="0"/>
              </a:rPr>
              <a:t>Adaptasi</a:t>
            </a:r>
            <a:r>
              <a:rPr lang="en-US" sz="5400" dirty="0" smtClean="0">
                <a:solidFill>
                  <a:schemeClr val="tx2"/>
                </a:solidFill>
                <a:latin typeface="Arial" charset="0"/>
              </a:rPr>
              <a:t> </a:t>
            </a:r>
            <a:r>
              <a:rPr lang="en-US" sz="5400" dirty="0" err="1" smtClean="0">
                <a:solidFill>
                  <a:schemeClr val="tx2"/>
                </a:solidFill>
                <a:latin typeface="Arial" charset="0"/>
              </a:rPr>
              <a:t>dan</a:t>
            </a:r>
            <a:r>
              <a:rPr lang="en-US" sz="5400" dirty="0" smtClean="0">
                <a:solidFill>
                  <a:schemeClr val="tx2"/>
                </a:solidFill>
                <a:latin typeface="Arial" charset="0"/>
              </a:rPr>
              <a:t> </a:t>
            </a:r>
            <a:r>
              <a:rPr lang="en-US" sz="5400" dirty="0" err="1" smtClean="0">
                <a:solidFill>
                  <a:schemeClr val="tx2"/>
                </a:solidFill>
                <a:latin typeface="Arial" charset="0"/>
              </a:rPr>
              <a:t>Mitigasi</a:t>
            </a:r>
            <a:endParaRPr lang="en-US" sz="5400" dirty="0" smtClean="0">
              <a:solidFill>
                <a:schemeClr val="tx2"/>
              </a:solidFill>
              <a:latin typeface="Arial" charset="0"/>
            </a:endParaRPr>
          </a:p>
          <a:p>
            <a:pPr algn="ctr" eaLnBrk="1" hangingPunct="1"/>
            <a:endParaRPr lang="en-US" sz="3200" dirty="0">
              <a:solidFill>
                <a:schemeClr val="tx2"/>
              </a:solidFill>
              <a:latin typeface="Arial" charset="0"/>
            </a:endParaRPr>
          </a:p>
        </p:txBody>
      </p:sp>
    </p:spTree>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dirty="0" err="1" smtClean="0"/>
              <a:t>Pengertian</a:t>
            </a:r>
            <a:endParaRPr lang="en-US" dirty="0" smtClean="0"/>
          </a:p>
        </p:txBody>
      </p:sp>
      <p:sp>
        <p:nvSpPr>
          <p:cNvPr id="4099" name="Content Placeholder 2"/>
          <p:cNvSpPr>
            <a:spLocks noGrp="1"/>
          </p:cNvSpPr>
          <p:nvPr>
            <p:ph idx="1"/>
          </p:nvPr>
        </p:nvSpPr>
        <p:spPr/>
        <p:txBody>
          <a:bodyPr>
            <a:normAutofit fontScale="62500" lnSpcReduction="20000"/>
          </a:bodyPr>
          <a:lstStyle/>
          <a:p>
            <a:r>
              <a:rPr lang="en-US" sz="4400" dirty="0" err="1" smtClean="0"/>
              <a:t>Perubahan</a:t>
            </a:r>
            <a:r>
              <a:rPr lang="en-US" sz="4400" dirty="0" smtClean="0"/>
              <a:t> </a:t>
            </a:r>
            <a:r>
              <a:rPr lang="en-US" sz="4400" dirty="0" err="1" smtClean="0"/>
              <a:t>iklim</a:t>
            </a:r>
            <a:r>
              <a:rPr lang="en-US" sz="4400" dirty="0" smtClean="0"/>
              <a:t> </a:t>
            </a:r>
            <a:r>
              <a:rPr lang="en-US" sz="4400" dirty="0" err="1" smtClean="0"/>
              <a:t>adalah</a:t>
            </a:r>
            <a:r>
              <a:rPr lang="en-US" sz="4400" dirty="0" smtClean="0"/>
              <a:t> </a:t>
            </a:r>
            <a:r>
              <a:rPr lang="en-US" sz="4400" dirty="0" err="1" smtClean="0"/>
              <a:t>perubahan</a:t>
            </a:r>
            <a:r>
              <a:rPr lang="en-US" sz="4400" dirty="0" smtClean="0"/>
              <a:t> yang </a:t>
            </a:r>
            <a:r>
              <a:rPr lang="en-US" sz="4400" dirty="0" err="1" smtClean="0"/>
              <a:t>signifikan</a:t>
            </a:r>
            <a:r>
              <a:rPr lang="en-US" sz="4400" dirty="0" smtClean="0"/>
              <a:t> </a:t>
            </a:r>
            <a:r>
              <a:rPr lang="en-US" sz="4400" dirty="0" err="1" smtClean="0"/>
              <a:t>dalam</a:t>
            </a:r>
            <a:r>
              <a:rPr lang="en-US" sz="4400" dirty="0" smtClean="0"/>
              <a:t> </a:t>
            </a:r>
            <a:r>
              <a:rPr lang="en-US" sz="4400" dirty="0" err="1" smtClean="0"/>
              <a:t>pengukuran</a:t>
            </a:r>
            <a:r>
              <a:rPr lang="en-US" sz="4400" dirty="0" smtClean="0"/>
              <a:t> </a:t>
            </a:r>
            <a:r>
              <a:rPr lang="en-US" sz="4400" dirty="0" err="1" smtClean="0"/>
              <a:t>iklim</a:t>
            </a:r>
            <a:r>
              <a:rPr lang="en-US" sz="4400" dirty="0" smtClean="0"/>
              <a:t> </a:t>
            </a:r>
            <a:r>
              <a:rPr lang="en-US" sz="4400" dirty="0" err="1" smtClean="0"/>
              <a:t>seperti</a:t>
            </a:r>
            <a:r>
              <a:rPr lang="en-US" sz="4400" dirty="0" smtClean="0"/>
              <a:t> </a:t>
            </a:r>
            <a:r>
              <a:rPr lang="en-US" sz="4400" dirty="0" err="1" smtClean="0"/>
              <a:t>temperatur</a:t>
            </a:r>
            <a:r>
              <a:rPr lang="en-US" sz="4400" dirty="0" smtClean="0"/>
              <a:t>, </a:t>
            </a:r>
            <a:r>
              <a:rPr lang="en-US" sz="4400" dirty="0" err="1" smtClean="0"/>
              <a:t>hujan</a:t>
            </a:r>
            <a:r>
              <a:rPr lang="en-US" sz="4400" dirty="0" smtClean="0"/>
              <a:t>, </a:t>
            </a:r>
            <a:r>
              <a:rPr lang="en-US" sz="4400" dirty="0" err="1" smtClean="0"/>
              <a:t>angin</a:t>
            </a:r>
            <a:r>
              <a:rPr lang="en-US" sz="4400" dirty="0" smtClean="0"/>
              <a:t>) yang </a:t>
            </a:r>
            <a:r>
              <a:rPr lang="en-US" sz="4400" dirty="0" err="1" smtClean="0"/>
              <a:t>terjadi</a:t>
            </a:r>
            <a:r>
              <a:rPr lang="en-US" sz="4400" dirty="0" smtClean="0"/>
              <a:t> </a:t>
            </a:r>
            <a:r>
              <a:rPr lang="en-US" sz="4400" dirty="0" err="1" smtClean="0"/>
              <a:t>dalam</a:t>
            </a:r>
            <a:r>
              <a:rPr lang="en-US" sz="4400" dirty="0" smtClean="0"/>
              <a:t> </a:t>
            </a:r>
            <a:r>
              <a:rPr lang="en-US" sz="4400" dirty="0" err="1" smtClean="0"/>
              <a:t>periode</a:t>
            </a:r>
            <a:r>
              <a:rPr lang="en-US" sz="4400" dirty="0" smtClean="0"/>
              <a:t> yang lama </a:t>
            </a:r>
            <a:r>
              <a:rPr lang="en-US" sz="4400" dirty="0" err="1" smtClean="0"/>
              <a:t>seperti</a:t>
            </a:r>
            <a:r>
              <a:rPr lang="en-US" sz="4400" dirty="0" smtClean="0"/>
              <a:t> 10 </a:t>
            </a:r>
            <a:r>
              <a:rPr lang="en-US" sz="4400" dirty="0" err="1" smtClean="0"/>
              <a:t>tahun</a:t>
            </a:r>
            <a:r>
              <a:rPr lang="en-US" sz="4400" dirty="0" smtClean="0"/>
              <a:t> </a:t>
            </a:r>
            <a:r>
              <a:rPr lang="en-US" sz="4400" dirty="0" err="1" smtClean="0"/>
              <a:t>atau</a:t>
            </a:r>
            <a:r>
              <a:rPr lang="en-US" sz="4400" dirty="0" smtClean="0"/>
              <a:t> </a:t>
            </a:r>
            <a:r>
              <a:rPr lang="en-US" sz="4400" dirty="0" err="1" smtClean="0"/>
              <a:t>lebih</a:t>
            </a:r>
            <a:r>
              <a:rPr lang="en-US" sz="4400" dirty="0" smtClean="0"/>
              <a:t>.</a:t>
            </a:r>
          </a:p>
          <a:p>
            <a:r>
              <a:rPr lang="en-US" sz="4400" dirty="0"/>
              <a:t>United Nations Forum Convention on </a:t>
            </a:r>
            <a:r>
              <a:rPr lang="en-US" sz="4400" dirty="0" smtClean="0"/>
              <a:t>Climate Change </a:t>
            </a:r>
            <a:r>
              <a:rPr lang="en-US" sz="4400" dirty="0"/>
              <a:t>(UNFCCC) </a:t>
            </a:r>
            <a:r>
              <a:rPr lang="en-US" sz="4400" dirty="0" err="1" smtClean="0"/>
              <a:t>mendefinisikan</a:t>
            </a:r>
            <a:r>
              <a:rPr lang="en-US" sz="4400" dirty="0" smtClean="0"/>
              <a:t> </a:t>
            </a:r>
            <a:r>
              <a:rPr lang="en-US" sz="4400" dirty="0" err="1" smtClean="0"/>
              <a:t>Perubahan</a:t>
            </a:r>
            <a:r>
              <a:rPr lang="en-US" sz="4400" dirty="0" smtClean="0"/>
              <a:t> </a:t>
            </a:r>
            <a:r>
              <a:rPr lang="en-US" sz="4400" dirty="0" err="1" smtClean="0"/>
              <a:t>Iklim</a:t>
            </a:r>
            <a:r>
              <a:rPr lang="en-US" sz="4400" dirty="0" smtClean="0"/>
              <a:t> </a:t>
            </a:r>
            <a:r>
              <a:rPr lang="en-US" sz="4400" dirty="0" err="1" smtClean="0"/>
              <a:t>sebagai</a:t>
            </a:r>
            <a:r>
              <a:rPr lang="en-US" sz="4400" dirty="0" smtClean="0"/>
              <a:t> </a:t>
            </a:r>
            <a:r>
              <a:rPr lang="en-US" sz="4400" dirty="0" err="1" smtClean="0"/>
              <a:t>perubahan</a:t>
            </a:r>
            <a:r>
              <a:rPr lang="en-US" sz="4400" dirty="0" smtClean="0"/>
              <a:t> </a:t>
            </a:r>
            <a:r>
              <a:rPr lang="en-US" sz="4400" dirty="0" err="1" smtClean="0"/>
              <a:t>dalam</a:t>
            </a:r>
            <a:r>
              <a:rPr lang="en-US" sz="4400" dirty="0" smtClean="0"/>
              <a:t> </a:t>
            </a:r>
            <a:r>
              <a:rPr lang="en-US" sz="4400" dirty="0" err="1" smtClean="0"/>
              <a:t>iklim</a:t>
            </a:r>
            <a:r>
              <a:rPr lang="en-US" sz="4400" dirty="0" smtClean="0"/>
              <a:t> yang </a:t>
            </a:r>
            <a:r>
              <a:rPr lang="en-US" sz="4400" dirty="0" err="1" smtClean="0"/>
              <a:t>disebabkan</a:t>
            </a:r>
            <a:r>
              <a:rPr lang="en-US" sz="4400" dirty="0" smtClean="0"/>
              <a:t> </a:t>
            </a:r>
            <a:r>
              <a:rPr lang="en-US" sz="4400" dirty="0" err="1" smtClean="0"/>
              <a:t>oleh</a:t>
            </a:r>
            <a:r>
              <a:rPr lang="en-US" sz="4400" dirty="0" smtClean="0"/>
              <a:t> </a:t>
            </a:r>
            <a:r>
              <a:rPr lang="en-US" sz="4400" dirty="0" err="1" smtClean="0"/>
              <a:t>langsung</a:t>
            </a:r>
            <a:r>
              <a:rPr lang="en-US" sz="4400" dirty="0" smtClean="0"/>
              <a:t> </a:t>
            </a:r>
            <a:r>
              <a:rPr lang="en-US" sz="4400" dirty="0" err="1" smtClean="0"/>
              <a:t>atau</a:t>
            </a:r>
            <a:r>
              <a:rPr lang="en-US" sz="4400" dirty="0" smtClean="0"/>
              <a:t> </a:t>
            </a:r>
            <a:r>
              <a:rPr lang="en-US" sz="4400" dirty="0" err="1" smtClean="0"/>
              <a:t>tidak</a:t>
            </a:r>
            <a:r>
              <a:rPr lang="en-US" sz="4400" dirty="0" smtClean="0"/>
              <a:t> </a:t>
            </a:r>
            <a:r>
              <a:rPr lang="en-US" sz="4400" dirty="0" err="1" smtClean="0"/>
              <a:t>langsung</a:t>
            </a:r>
            <a:r>
              <a:rPr lang="en-US" sz="4400" dirty="0" smtClean="0"/>
              <a:t> </a:t>
            </a:r>
            <a:r>
              <a:rPr lang="en-US" sz="4400" dirty="0" err="1" smtClean="0"/>
              <a:t>dari</a:t>
            </a:r>
            <a:r>
              <a:rPr lang="en-US" sz="4400" dirty="0" smtClean="0"/>
              <a:t> </a:t>
            </a:r>
            <a:r>
              <a:rPr lang="en-US" sz="4400" dirty="0" err="1" smtClean="0"/>
              <a:t>kegiatan</a:t>
            </a:r>
            <a:r>
              <a:rPr lang="en-US" sz="4400" dirty="0" smtClean="0"/>
              <a:t> </a:t>
            </a:r>
            <a:r>
              <a:rPr lang="en-US" sz="4400" dirty="0" err="1" smtClean="0"/>
              <a:t>manusia</a:t>
            </a:r>
            <a:r>
              <a:rPr lang="en-US" sz="4400" dirty="0" smtClean="0"/>
              <a:t> yang </a:t>
            </a:r>
            <a:r>
              <a:rPr lang="en-US" sz="4400" dirty="0" err="1" smtClean="0"/>
              <a:t>mengubah</a:t>
            </a:r>
            <a:r>
              <a:rPr lang="en-US" sz="4400" dirty="0" smtClean="0"/>
              <a:t> </a:t>
            </a:r>
            <a:r>
              <a:rPr lang="en-US" sz="4400" dirty="0" err="1" smtClean="0"/>
              <a:t>komposisi</a:t>
            </a:r>
            <a:r>
              <a:rPr lang="en-US" sz="4400" dirty="0" smtClean="0"/>
              <a:t> </a:t>
            </a:r>
            <a:r>
              <a:rPr lang="en-US" sz="4400" dirty="0" err="1" smtClean="0"/>
              <a:t>dari</a:t>
            </a:r>
            <a:r>
              <a:rPr lang="en-US" sz="4400" dirty="0" smtClean="0"/>
              <a:t> </a:t>
            </a:r>
            <a:r>
              <a:rPr lang="en-US" sz="4400" dirty="0" err="1" smtClean="0"/>
              <a:t>atmosfir</a:t>
            </a:r>
            <a:r>
              <a:rPr lang="en-US" sz="4400" dirty="0" smtClean="0"/>
              <a:t> global. </a:t>
            </a:r>
          </a:p>
        </p:txBody>
      </p:sp>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Tanda-tanda</a:t>
            </a:r>
            <a:r>
              <a:rPr lang="en-US" dirty="0" smtClean="0"/>
              <a:t> </a:t>
            </a:r>
            <a:r>
              <a:rPr lang="en-US" dirty="0" err="1" smtClean="0"/>
              <a:t>Perubahan</a:t>
            </a:r>
            <a:r>
              <a:rPr lang="en-US" dirty="0" smtClean="0"/>
              <a:t> </a:t>
            </a:r>
            <a:r>
              <a:rPr lang="en-US" dirty="0" err="1" smtClean="0"/>
              <a:t>Iklim</a:t>
            </a:r>
            <a:endParaRPr lang="en-US" dirty="0"/>
          </a:p>
        </p:txBody>
      </p:sp>
      <p:sp>
        <p:nvSpPr>
          <p:cNvPr id="3" name="Content Placeholder 2"/>
          <p:cNvSpPr>
            <a:spLocks noGrp="1"/>
          </p:cNvSpPr>
          <p:nvPr>
            <p:ph idx="1"/>
          </p:nvPr>
        </p:nvSpPr>
        <p:spPr/>
        <p:txBody>
          <a:bodyPr>
            <a:normAutofit fontScale="92500" lnSpcReduction="20000"/>
          </a:bodyPr>
          <a:lstStyle/>
          <a:p>
            <a:r>
              <a:rPr lang="en-US" dirty="0"/>
              <a:t>“Warming of the climate system is </a:t>
            </a:r>
            <a:r>
              <a:rPr lang="en-US" dirty="0" smtClean="0"/>
              <a:t>unequivocal, as </a:t>
            </a:r>
            <a:r>
              <a:rPr lang="en-US" dirty="0"/>
              <a:t>is now evident from observations of </a:t>
            </a:r>
            <a:r>
              <a:rPr lang="en-US" dirty="0" smtClean="0"/>
              <a:t>increases in </a:t>
            </a:r>
            <a:r>
              <a:rPr lang="en-US" dirty="0"/>
              <a:t>global average air and ocean </a:t>
            </a:r>
            <a:r>
              <a:rPr lang="en-US" dirty="0" smtClean="0"/>
              <a:t>temperatures, widespread </a:t>
            </a:r>
            <a:r>
              <a:rPr lang="en-US" dirty="0"/>
              <a:t>melting of snow and ice, and </a:t>
            </a:r>
            <a:r>
              <a:rPr lang="en-US" dirty="0" smtClean="0"/>
              <a:t>rising global </a:t>
            </a:r>
            <a:r>
              <a:rPr lang="en-US" dirty="0"/>
              <a:t>average sea level” (</a:t>
            </a:r>
            <a:r>
              <a:rPr lang="en-US" dirty="0" smtClean="0"/>
              <a:t>IPCC </a:t>
            </a:r>
            <a:r>
              <a:rPr lang="en-US" dirty="0"/>
              <a:t>Fourth </a:t>
            </a:r>
            <a:r>
              <a:rPr lang="en-US" dirty="0" smtClean="0"/>
              <a:t>Assessment Report</a:t>
            </a:r>
            <a:r>
              <a:rPr lang="en-US" dirty="0"/>
              <a:t>, 2007</a:t>
            </a:r>
            <a:r>
              <a:rPr lang="en-US" dirty="0" smtClean="0"/>
              <a:t>).</a:t>
            </a:r>
          </a:p>
          <a:p>
            <a:r>
              <a:rPr lang="en-US" dirty="0"/>
              <a:t>“ Most of the observed increase in global </a:t>
            </a:r>
            <a:r>
              <a:rPr lang="en-US" dirty="0" smtClean="0"/>
              <a:t>average temperatures </a:t>
            </a:r>
            <a:r>
              <a:rPr lang="en-US" dirty="0"/>
              <a:t>since the mid 20th century is </a:t>
            </a:r>
            <a:r>
              <a:rPr lang="en-US" dirty="0" smtClean="0"/>
              <a:t>very likely </a:t>
            </a:r>
            <a:r>
              <a:rPr lang="en-US" dirty="0"/>
              <a:t>due to observed increases in </a:t>
            </a:r>
            <a:r>
              <a:rPr lang="en-US" dirty="0" smtClean="0"/>
              <a:t>anthropogenic greenhouse </a:t>
            </a:r>
            <a:r>
              <a:rPr lang="en-US" dirty="0"/>
              <a:t>gas concentrations” (IPCC, 2007)</a:t>
            </a:r>
          </a:p>
        </p:txBody>
      </p:sp>
    </p:spTree>
    <p:extLst>
      <p:ext uri="{BB962C8B-B14F-4D97-AF65-F5344CB8AC3E}">
        <p14:creationId xmlns:p14="http://schemas.microsoft.com/office/powerpoint/2010/main" val="2701191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2057400"/>
            <a:ext cx="4080016" cy="409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0" y="2057400"/>
            <a:ext cx="3739143" cy="3999547"/>
          </a:xfrm>
          <a:prstGeom prst="rect">
            <a:avLst/>
          </a:prstGeom>
        </p:spPr>
      </p:pic>
      <p:sp>
        <p:nvSpPr>
          <p:cNvPr id="14" name="TextBox 13"/>
          <p:cNvSpPr txBox="1"/>
          <p:nvPr/>
        </p:nvSpPr>
        <p:spPr>
          <a:xfrm>
            <a:off x="486229" y="1364343"/>
            <a:ext cx="3539752" cy="523220"/>
          </a:xfrm>
          <a:prstGeom prst="rect">
            <a:avLst/>
          </a:prstGeom>
          <a:noFill/>
        </p:spPr>
        <p:txBody>
          <a:bodyPr wrap="none" rtlCol="0">
            <a:spAutoFit/>
          </a:bodyPr>
          <a:lstStyle/>
          <a:p>
            <a:r>
              <a:rPr lang="en-US" dirty="0" err="1" smtClean="0"/>
              <a:t>Kenaikan</a:t>
            </a:r>
            <a:r>
              <a:rPr lang="en-US" dirty="0" smtClean="0"/>
              <a:t> </a:t>
            </a:r>
            <a:r>
              <a:rPr lang="en-US" dirty="0" err="1" smtClean="0"/>
              <a:t>suhu</a:t>
            </a:r>
            <a:r>
              <a:rPr lang="en-US" dirty="0" smtClean="0"/>
              <a:t> global</a:t>
            </a:r>
            <a:endParaRPr lang="en-US" dirty="0"/>
          </a:p>
        </p:txBody>
      </p:sp>
      <p:sp>
        <p:nvSpPr>
          <p:cNvPr id="19" name="TextBox 18"/>
          <p:cNvSpPr txBox="1"/>
          <p:nvPr/>
        </p:nvSpPr>
        <p:spPr>
          <a:xfrm>
            <a:off x="4994648" y="1103293"/>
            <a:ext cx="3639138" cy="954107"/>
          </a:xfrm>
          <a:prstGeom prst="rect">
            <a:avLst/>
          </a:prstGeom>
          <a:noFill/>
        </p:spPr>
        <p:txBody>
          <a:bodyPr wrap="none" rtlCol="0">
            <a:spAutoFit/>
          </a:bodyPr>
          <a:lstStyle/>
          <a:p>
            <a:r>
              <a:rPr lang="en-US" dirty="0" err="1" smtClean="0"/>
              <a:t>Kenaikan</a:t>
            </a:r>
            <a:r>
              <a:rPr lang="en-US" dirty="0" smtClean="0"/>
              <a:t> </a:t>
            </a:r>
            <a:r>
              <a:rPr lang="en-US" dirty="0" err="1" smtClean="0"/>
              <a:t>permukaan</a:t>
            </a:r>
            <a:r>
              <a:rPr lang="en-US" dirty="0" smtClean="0"/>
              <a:t> </a:t>
            </a:r>
          </a:p>
          <a:p>
            <a:r>
              <a:rPr lang="en-US" dirty="0" smtClean="0"/>
              <a:t>air </a:t>
            </a:r>
            <a:r>
              <a:rPr lang="en-US" dirty="0" err="1" smtClean="0"/>
              <a:t>laut</a:t>
            </a:r>
            <a:endParaRPr lang="en-US" dirty="0"/>
          </a:p>
        </p:txBody>
      </p:sp>
    </p:spTree>
    <p:extLst>
      <p:ext uri="{BB962C8B-B14F-4D97-AF65-F5344CB8AC3E}">
        <p14:creationId xmlns:p14="http://schemas.microsoft.com/office/powerpoint/2010/main" val="3258690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2209800"/>
            <a:ext cx="3382537" cy="2667000"/>
          </a:xfrm>
          <a:prstGeom prst="rect">
            <a:avLst/>
          </a:prstGeom>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7429" y="2209800"/>
            <a:ext cx="5334000" cy="2975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2400" y="4948717"/>
            <a:ext cx="3382537" cy="307777"/>
          </a:xfrm>
          <a:prstGeom prst="rect">
            <a:avLst/>
          </a:prstGeom>
          <a:noFill/>
        </p:spPr>
        <p:txBody>
          <a:bodyPr wrap="square" rtlCol="0">
            <a:spAutoFit/>
          </a:bodyPr>
          <a:lstStyle/>
          <a:p>
            <a:r>
              <a:rPr lang="en-US" sz="1400" dirty="0" err="1" smtClean="0"/>
              <a:t>Sumber</a:t>
            </a:r>
            <a:r>
              <a:rPr lang="en-US" sz="1400" dirty="0" smtClean="0"/>
              <a:t> : IPCC, 2007</a:t>
            </a:r>
            <a:endParaRPr lang="en-US" sz="1400" dirty="0"/>
          </a:p>
        </p:txBody>
      </p:sp>
      <p:sp>
        <p:nvSpPr>
          <p:cNvPr id="3" name="TextBox 2"/>
          <p:cNvSpPr txBox="1"/>
          <p:nvPr/>
        </p:nvSpPr>
        <p:spPr>
          <a:xfrm>
            <a:off x="228600" y="1447800"/>
            <a:ext cx="4876800" cy="533400"/>
          </a:xfrm>
          <a:prstGeom prst="rect">
            <a:avLst/>
          </a:prstGeom>
          <a:noFill/>
        </p:spPr>
        <p:txBody>
          <a:bodyPr wrap="square" rtlCol="0">
            <a:spAutoFit/>
          </a:bodyPr>
          <a:lstStyle/>
          <a:p>
            <a:r>
              <a:rPr lang="en-US" dirty="0" err="1" smtClean="0"/>
              <a:t>Angka</a:t>
            </a:r>
            <a:r>
              <a:rPr lang="en-US" dirty="0" smtClean="0"/>
              <a:t> </a:t>
            </a:r>
            <a:r>
              <a:rPr lang="en-US" dirty="0" err="1" smtClean="0"/>
              <a:t>curah</a:t>
            </a:r>
            <a:r>
              <a:rPr lang="en-US" dirty="0" smtClean="0"/>
              <a:t> </a:t>
            </a:r>
            <a:r>
              <a:rPr lang="en-US" dirty="0" err="1" smtClean="0"/>
              <a:t>hujan</a:t>
            </a:r>
            <a:endParaRPr lang="en-US" dirty="0"/>
          </a:p>
        </p:txBody>
      </p:sp>
    </p:spTree>
    <p:extLst>
      <p:ext uri="{BB962C8B-B14F-4D97-AF65-F5344CB8AC3E}">
        <p14:creationId xmlns:p14="http://schemas.microsoft.com/office/powerpoint/2010/main" val="652134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Dampak</a:t>
            </a:r>
            <a:r>
              <a:rPr lang="en-US" dirty="0" smtClean="0"/>
              <a:t> </a:t>
            </a:r>
            <a:r>
              <a:rPr lang="en-US" dirty="0" err="1" smtClean="0"/>
              <a:t>Perubahan</a:t>
            </a:r>
            <a:r>
              <a:rPr lang="en-US" dirty="0" smtClean="0"/>
              <a:t> </a:t>
            </a:r>
            <a:r>
              <a:rPr lang="en-US" dirty="0" err="1" smtClean="0"/>
              <a:t>Iklim</a:t>
            </a:r>
            <a:r>
              <a:rPr lang="en-US" dirty="0" smtClean="0"/>
              <a:t> </a:t>
            </a:r>
            <a:endParaRPr lang="en-US" dirty="0"/>
          </a:p>
        </p:txBody>
      </p:sp>
      <p:sp>
        <p:nvSpPr>
          <p:cNvPr id="3" name="Content Placeholder 2"/>
          <p:cNvSpPr>
            <a:spLocks noGrp="1"/>
          </p:cNvSpPr>
          <p:nvPr>
            <p:ph idx="1"/>
          </p:nvPr>
        </p:nvSpPr>
        <p:spPr/>
        <p:txBody>
          <a:bodyPr>
            <a:normAutofit lnSpcReduction="10000"/>
          </a:bodyPr>
          <a:lstStyle/>
          <a:p>
            <a:r>
              <a:rPr lang="en-US" dirty="0" err="1" smtClean="0"/>
              <a:t>Ketahanan</a:t>
            </a:r>
            <a:r>
              <a:rPr lang="en-US" dirty="0" smtClean="0"/>
              <a:t> </a:t>
            </a:r>
            <a:r>
              <a:rPr lang="en-US" dirty="0" err="1" smtClean="0"/>
              <a:t>Pangan</a:t>
            </a:r>
            <a:r>
              <a:rPr lang="en-US" dirty="0" smtClean="0"/>
              <a:t>: </a:t>
            </a:r>
            <a:r>
              <a:rPr lang="en-US" dirty="0" err="1" smtClean="0"/>
              <a:t>gagal</a:t>
            </a:r>
            <a:r>
              <a:rPr lang="en-US" dirty="0" smtClean="0"/>
              <a:t> </a:t>
            </a:r>
            <a:r>
              <a:rPr lang="en-US" dirty="0" err="1" smtClean="0"/>
              <a:t>panen</a:t>
            </a:r>
            <a:r>
              <a:rPr lang="en-US" dirty="0" smtClean="0"/>
              <a:t> </a:t>
            </a:r>
            <a:r>
              <a:rPr lang="en-US" dirty="0" err="1" smtClean="0"/>
              <a:t>dan</a:t>
            </a:r>
            <a:r>
              <a:rPr lang="en-US" dirty="0" smtClean="0"/>
              <a:t> </a:t>
            </a:r>
            <a:r>
              <a:rPr lang="en-US" dirty="0" err="1" smtClean="0"/>
              <a:t>menurunnya</a:t>
            </a:r>
            <a:r>
              <a:rPr lang="en-US" dirty="0" smtClean="0"/>
              <a:t> </a:t>
            </a:r>
            <a:r>
              <a:rPr lang="en-US" dirty="0" err="1" smtClean="0"/>
              <a:t>tingkat</a:t>
            </a:r>
            <a:r>
              <a:rPr lang="en-US" dirty="0" smtClean="0"/>
              <a:t> </a:t>
            </a:r>
            <a:r>
              <a:rPr lang="en-US" dirty="0" err="1" smtClean="0"/>
              <a:t>produksi</a:t>
            </a:r>
            <a:endParaRPr lang="en-US" dirty="0" smtClean="0"/>
          </a:p>
          <a:p>
            <a:r>
              <a:rPr lang="en-US" dirty="0" err="1" smtClean="0"/>
              <a:t>Laut</a:t>
            </a:r>
            <a:r>
              <a:rPr lang="en-US" dirty="0" smtClean="0"/>
              <a:t> </a:t>
            </a:r>
            <a:r>
              <a:rPr lang="en-US" dirty="0" err="1" smtClean="0"/>
              <a:t>dan</a:t>
            </a:r>
            <a:r>
              <a:rPr lang="en-US" dirty="0" smtClean="0"/>
              <a:t> air: </a:t>
            </a:r>
            <a:r>
              <a:rPr lang="en-US" dirty="0" err="1" smtClean="0"/>
              <a:t>glasier</a:t>
            </a:r>
            <a:r>
              <a:rPr lang="en-US" dirty="0" smtClean="0"/>
              <a:t> </a:t>
            </a:r>
            <a:r>
              <a:rPr lang="en-US" dirty="0" err="1" smtClean="0"/>
              <a:t>menghilang</a:t>
            </a:r>
            <a:r>
              <a:rPr lang="en-US" dirty="0" smtClean="0"/>
              <a:t>, </a:t>
            </a:r>
            <a:r>
              <a:rPr lang="en-US" dirty="0" err="1" smtClean="0"/>
              <a:t>kenaikan</a:t>
            </a:r>
            <a:r>
              <a:rPr lang="en-US" dirty="0" smtClean="0"/>
              <a:t> air </a:t>
            </a:r>
            <a:r>
              <a:rPr lang="en-US" dirty="0" err="1" smtClean="0"/>
              <a:t>laut</a:t>
            </a:r>
            <a:r>
              <a:rPr lang="en-US" dirty="0" smtClean="0"/>
              <a:t>, </a:t>
            </a:r>
            <a:r>
              <a:rPr lang="en-US" dirty="0" err="1" smtClean="0"/>
              <a:t>banjir</a:t>
            </a:r>
            <a:endParaRPr lang="en-US" dirty="0" smtClean="0"/>
          </a:p>
          <a:p>
            <a:r>
              <a:rPr lang="en-US" dirty="0" err="1" smtClean="0"/>
              <a:t>Ekosistem</a:t>
            </a:r>
            <a:r>
              <a:rPr lang="en-US" dirty="0" smtClean="0"/>
              <a:t>: </a:t>
            </a:r>
            <a:r>
              <a:rPr lang="en-US" dirty="0" err="1" smtClean="0"/>
              <a:t>kerusakan</a:t>
            </a:r>
            <a:r>
              <a:rPr lang="en-US" dirty="0" smtClean="0"/>
              <a:t> </a:t>
            </a:r>
            <a:r>
              <a:rPr lang="en-US" dirty="0" err="1" smtClean="0"/>
              <a:t>ekosistem</a:t>
            </a:r>
            <a:r>
              <a:rPr lang="en-US" dirty="0" smtClean="0"/>
              <a:t>, </a:t>
            </a:r>
            <a:r>
              <a:rPr lang="en-US" dirty="0" err="1" smtClean="0"/>
              <a:t>terancamnya</a:t>
            </a:r>
            <a:r>
              <a:rPr lang="en-US" dirty="0" smtClean="0"/>
              <a:t> habitat </a:t>
            </a:r>
            <a:r>
              <a:rPr lang="en-US" dirty="0" err="1" smtClean="0"/>
              <a:t>penting</a:t>
            </a:r>
            <a:r>
              <a:rPr lang="en-US" dirty="0" smtClean="0"/>
              <a:t> </a:t>
            </a:r>
          </a:p>
          <a:p>
            <a:r>
              <a:rPr lang="en-US" dirty="0" err="1" smtClean="0"/>
              <a:t>Cuaca</a:t>
            </a:r>
            <a:r>
              <a:rPr lang="en-US" dirty="0" smtClean="0"/>
              <a:t> </a:t>
            </a:r>
            <a:r>
              <a:rPr lang="en-US" dirty="0" err="1" smtClean="0"/>
              <a:t>ektrem</a:t>
            </a:r>
            <a:r>
              <a:rPr lang="en-US" dirty="0" smtClean="0"/>
              <a:t>: </a:t>
            </a:r>
            <a:r>
              <a:rPr lang="en-US" dirty="0" err="1" smtClean="0"/>
              <a:t>banjir</a:t>
            </a:r>
            <a:r>
              <a:rPr lang="en-US" dirty="0" smtClean="0"/>
              <a:t>, </a:t>
            </a:r>
            <a:r>
              <a:rPr lang="en-US" dirty="0" err="1" smtClean="0"/>
              <a:t>kebakaran</a:t>
            </a:r>
            <a:r>
              <a:rPr lang="en-US" dirty="0" smtClean="0"/>
              <a:t> </a:t>
            </a:r>
            <a:r>
              <a:rPr lang="en-US" dirty="0" err="1" smtClean="0"/>
              <a:t>hutan</a:t>
            </a:r>
            <a:r>
              <a:rPr lang="en-US" dirty="0" smtClean="0"/>
              <a:t>, </a:t>
            </a:r>
            <a:r>
              <a:rPr lang="en-US" dirty="0" err="1" smtClean="0"/>
              <a:t>awal</a:t>
            </a:r>
            <a:r>
              <a:rPr lang="en-US" dirty="0" smtClean="0"/>
              <a:t> </a:t>
            </a:r>
            <a:r>
              <a:rPr lang="en-US" dirty="0" err="1" smtClean="0"/>
              <a:t>musim</a:t>
            </a:r>
            <a:r>
              <a:rPr lang="en-US" dirty="0" smtClean="0"/>
              <a:t> yang </a:t>
            </a:r>
            <a:r>
              <a:rPr lang="en-US" dirty="0" err="1" smtClean="0"/>
              <a:t>tidak</a:t>
            </a:r>
            <a:r>
              <a:rPr lang="en-US" dirty="0" smtClean="0"/>
              <a:t> </a:t>
            </a:r>
            <a:r>
              <a:rPr lang="en-US" dirty="0" err="1" smtClean="0"/>
              <a:t>menentu</a:t>
            </a:r>
            <a:r>
              <a:rPr lang="en-US" dirty="0" smtClean="0"/>
              <a:t>. </a:t>
            </a:r>
          </a:p>
          <a:p>
            <a:endParaRPr lang="en-US" dirty="0"/>
          </a:p>
        </p:txBody>
      </p:sp>
    </p:spTree>
    <p:extLst>
      <p:ext uri="{BB962C8B-B14F-4D97-AF65-F5344CB8AC3E}">
        <p14:creationId xmlns:p14="http://schemas.microsoft.com/office/powerpoint/2010/main" val="25074350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Penyebab</a:t>
            </a:r>
            <a:r>
              <a:rPr lang="en-US" dirty="0" smtClean="0"/>
              <a:t> </a:t>
            </a:r>
            <a:r>
              <a:rPr lang="en-US" dirty="0" err="1" smtClean="0"/>
              <a:t>Perubahan</a:t>
            </a:r>
            <a:r>
              <a:rPr lang="en-US" dirty="0" smtClean="0"/>
              <a:t> </a:t>
            </a:r>
            <a:r>
              <a:rPr lang="en-US" dirty="0" err="1" smtClean="0"/>
              <a:t>Iklim</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“Gas </a:t>
            </a:r>
            <a:r>
              <a:rPr lang="en-US" dirty="0" err="1" smtClean="0"/>
              <a:t>Rumah</a:t>
            </a:r>
            <a:r>
              <a:rPr lang="en-US" dirty="0" smtClean="0"/>
              <a:t> </a:t>
            </a:r>
            <a:r>
              <a:rPr lang="en-US" dirty="0" err="1" smtClean="0"/>
              <a:t>Kaca</a:t>
            </a:r>
            <a:r>
              <a:rPr lang="en-US" dirty="0" smtClean="0"/>
              <a:t>” </a:t>
            </a:r>
            <a:r>
              <a:rPr lang="en-US" dirty="0" err="1" smtClean="0"/>
              <a:t>termasuk</a:t>
            </a:r>
            <a:r>
              <a:rPr lang="en-US" dirty="0" smtClean="0"/>
              <a:t> </a:t>
            </a:r>
          </a:p>
          <a:p>
            <a:pPr lvl="1"/>
            <a:r>
              <a:rPr lang="en-US" dirty="0" err="1"/>
              <a:t>k</a:t>
            </a:r>
            <a:r>
              <a:rPr lang="en-US" dirty="0" err="1" smtClean="0"/>
              <a:t>arbon</a:t>
            </a:r>
            <a:r>
              <a:rPr lang="en-US" dirty="0" smtClean="0"/>
              <a:t> </a:t>
            </a:r>
            <a:r>
              <a:rPr lang="en-US" dirty="0" err="1" smtClean="0"/>
              <a:t>dioksida</a:t>
            </a:r>
            <a:r>
              <a:rPr lang="en-US" dirty="0" smtClean="0"/>
              <a:t> (CO</a:t>
            </a:r>
            <a:r>
              <a:rPr lang="en-US" baseline="-25000" dirty="0" smtClean="0"/>
              <a:t>2</a:t>
            </a:r>
            <a:r>
              <a:rPr lang="en-US" dirty="0" smtClean="0"/>
              <a:t>)</a:t>
            </a:r>
          </a:p>
          <a:p>
            <a:pPr lvl="1"/>
            <a:r>
              <a:rPr lang="en-US" dirty="0" err="1" smtClean="0"/>
              <a:t>Metan</a:t>
            </a:r>
            <a:r>
              <a:rPr lang="en-US" dirty="0" smtClean="0"/>
              <a:t> (CH</a:t>
            </a:r>
            <a:r>
              <a:rPr lang="en-US" baseline="-25000" dirty="0" smtClean="0"/>
              <a:t>4</a:t>
            </a:r>
            <a:r>
              <a:rPr lang="en-US" dirty="0" smtClean="0"/>
              <a:t>)</a:t>
            </a:r>
          </a:p>
          <a:p>
            <a:pPr lvl="1"/>
            <a:r>
              <a:rPr lang="en-US" dirty="0" err="1" smtClean="0"/>
              <a:t>Nitrus</a:t>
            </a:r>
            <a:r>
              <a:rPr lang="en-US" dirty="0" smtClean="0"/>
              <a:t> </a:t>
            </a:r>
            <a:r>
              <a:rPr lang="en-US" dirty="0" err="1" smtClean="0"/>
              <a:t>oksida</a:t>
            </a:r>
            <a:r>
              <a:rPr lang="en-US" dirty="0" smtClean="0"/>
              <a:t> (N</a:t>
            </a:r>
            <a:r>
              <a:rPr lang="en-US" baseline="-25000" dirty="0" smtClean="0"/>
              <a:t>2</a:t>
            </a:r>
            <a:r>
              <a:rPr lang="en-US" dirty="0" smtClean="0"/>
              <a:t>O)</a:t>
            </a:r>
          </a:p>
          <a:p>
            <a:pPr fontAlgn="base"/>
            <a:r>
              <a:rPr lang="en-US" dirty="0" smtClean="0"/>
              <a:t>Gas-gas </a:t>
            </a:r>
            <a:r>
              <a:rPr lang="en-US" dirty="0" err="1" smtClean="0"/>
              <a:t>ini</a:t>
            </a:r>
            <a:r>
              <a:rPr lang="en-US" dirty="0" smtClean="0"/>
              <a:t> </a:t>
            </a:r>
            <a:r>
              <a:rPr lang="en-US" dirty="0" err="1" smtClean="0"/>
              <a:t>berasal</a:t>
            </a:r>
            <a:r>
              <a:rPr lang="en-US" dirty="0" smtClean="0"/>
              <a:t> </a:t>
            </a:r>
            <a:r>
              <a:rPr lang="en-US" dirty="0" err="1" smtClean="0"/>
              <a:t>dari</a:t>
            </a:r>
            <a:r>
              <a:rPr lang="en-US" dirty="0" smtClean="0"/>
              <a:t> </a:t>
            </a:r>
          </a:p>
          <a:p>
            <a:pPr lvl="1" fontAlgn="base"/>
            <a:r>
              <a:rPr lang="en-US" dirty="0" err="1" smtClean="0"/>
              <a:t>Deforestasi</a:t>
            </a:r>
            <a:r>
              <a:rPr lang="en-US" dirty="0" smtClean="0"/>
              <a:t> </a:t>
            </a:r>
            <a:r>
              <a:rPr lang="en-US" dirty="0" err="1" smtClean="0"/>
              <a:t>dan</a:t>
            </a:r>
            <a:r>
              <a:rPr lang="en-US" dirty="0" smtClean="0"/>
              <a:t> </a:t>
            </a:r>
            <a:r>
              <a:rPr lang="en-US" dirty="0" err="1" smtClean="0"/>
              <a:t>kebakaran</a:t>
            </a:r>
            <a:r>
              <a:rPr lang="en-US" dirty="0" smtClean="0"/>
              <a:t> </a:t>
            </a:r>
            <a:r>
              <a:rPr lang="en-US" dirty="0" err="1" smtClean="0"/>
              <a:t>hutan</a:t>
            </a:r>
            <a:endParaRPr lang="en-US" dirty="0"/>
          </a:p>
          <a:p>
            <a:pPr lvl="1" fontAlgn="base"/>
            <a:r>
              <a:rPr lang="en-US" dirty="0" err="1" smtClean="0"/>
              <a:t>Konversi</a:t>
            </a:r>
            <a:r>
              <a:rPr lang="en-US" dirty="0" smtClean="0"/>
              <a:t> </a:t>
            </a:r>
            <a:r>
              <a:rPr lang="en-US" dirty="0" err="1" smtClean="0"/>
              <a:t>daerah</a:t>
            </a:r>
            <a:r>
              <a:rPr lang="en-US" dirty="0" smtClean="0"/>
              <a:t> </a:t>
            </a:r>
            <a:r>
              <a:rPr lang="en-US" dirty="0" err="1" smtClean="0"/>
              <a:t>lahan</a:t>
            </a:r>
            <a:r>
              <a:rPr lang="en-US" dirty="0" smtClean="0"/>
              <a:t> </a:t>
            </a:r>
            <a:r>
              <a:rPr lang="en-US" dirty="0" err="1" smtClean="0"/>
              <a:t>basah</a:t>
            </a:r>
            <a:r>
              <a:rPr lang="en-US" dirty="0" smtClean="0"/>
              <a:t>, </a:t>
            </a:r>
            <a:r>
              <a:rPr lang="en-US" dirty="0" err="1" smtClean="0"/>
              <a:t>gambut</a:t>
            </a:r>
            <a:r>
              <a:rPr lang="en-US" dirty="0" smtClean="0"/>
              <a:t> </a:t>
            </a:r>
            <a:r>
              <a:rPr lang="en-US" dirty="0" err="1" smtClean="0"/>
              <a:t>dan</a:t>
            </a:r>
            <a:r>
              <a:rPr lang="en-US" dirty="0" smtClean="0"/>
              <a:t> mangrove</a:t>
            </a:r>
            <a:endParaRPr lang="en-US" dirty="0"/>
          </a:p>
          <a:p>
            <a:pPr lvl="1" fontAlgn="base"/>
            <a:r>
              <a:rPr lang="en-US" dirty="0" err="1" smtClean="0"/>
              <a:t>Petanian</a:t>
            </a:r>
            <a:r>
              <a:rPr lang="en-US" dirty="0" smtClean="0"/>
              <a:t> </a:t>
            </a:r>
            <a:r>
              <a:rPr lang="en-US" dirty="0" err="1" smtClean="0"/>
              <a:t>padi</a:t>
            </a:r>
            <a:endParaRPr lang="en-US" dirty="0"/>
          </a:p>
          <a:p>
            <a:pPr lvl="1" fontAlgn="base"/>
            <a:r>
              <a:rPr lang="en-US" dirty="0" err="1" smtClean="0"/>
              <a:t>Peternakan</a:t>
            </a:r>
            <a:r>
              <a:rPr lang="en-US" dirty="0" smtClean="0"/>
              <a:t> </a:t>
            </a:r>
            <a:endParaRPr lang="en-US" dirty="0"/>
          </a:p>
          <a:p>
            <a:pPr lvl="1" fontAlgn="base"/>
            <a:r>
              <a:rPr lang="en-US" dirty="0" err="1" smtClean="0"/>
              <a:t>Pemakaian</a:t>
            </a:r>
            <a:r>
              <a:rPr lang="en-US" dirty="0" smtClean="0"/>
              <a:t> </a:t>
            </a:r>
            <a:r>
              <a:rPr lang="en-US" dirty="0" err="1" smtClean="0"/>
              <a:t>Pupuk</a:t>
            </a:r>
            <a:endParaRPr lang="en-US" dirty="0"/>
          </a:p>
          <a:p>
            <a:pPr lvl="1" fontAlgn="base"/>
            <a:endParaRPr lang="en-US" dirty="0"/>
          </a:p>
          <a:p>
            <a:endParaRPr lang="en-US" dirty="0"/>
          </a:p>
        </p:txBody>
      </p:sp>
    </p:spTree>
    <p:extLst>
      <p:ext uri="{BB962C8B-B14F-4D97-AF65-F5344CB8AC3E}">
        <p14:creationId xmlns:p14="http://schemas.microsoft.com/office/powerpoint/2010/main" val="42836201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e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233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Perubahan</a:t>
            </a:r>
            <a:r>
              <a:rPr lang="en-US" dirty="0" smtClean="0"/>
              <a:t> </a:t>
            </a:r>
            <a:r>
              <a:rPr lang="en-US" dirty="0" err="1" smtClean="0"/>
              <a:t>Iklim</a:t>
            </a:r>
            <a:r>
              <a:rPr lang="en-US" dirty="0" smtClean="0"/>
              <a:t> </a:t>
            </a:r>
            <a:r>
              <a:rPr lang="en-US" dirty="0" err="1" smtClean="0"/>
              <a:t>Dalam</a:t>
            </a:r>
            <a:r>
              <a:rPr lang="en-US" dirty="0" smtClean="0"/>
              <a:t> </a:t>
            </a:r>
            <a:r>
              <a:rPr lang="en-US" dirty="0" err="1" smtClean="0"/>
              <a:t>Konteks</a:t>
            </a:r>
            <a:r>
              <a:rPr lang="en-US" dirty="0" smtClean="0"/>
              <a:t> </a:t>
            </a:r>
            <a:r>
              <a:rPr lang="en-US" dirty="0" err="1" smtClean="0"/>
              <a:t>Nasional</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2819400"/>
            <a:ext cx="5791200" cy="3235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2"/>
          <p:cNvSpPr>
            <a:spLocks noGrp="1"/>
          </p:cNvSpPr>
          <p:nvPr>
            <p:ph idx="1"/>
          </p:nvPr>
        </p:nvSpPr>
        <p:spPr>
          <a:xfrm>
            <a:off x="457200" y="2286000"/>
            <a:ext cx="2667000" cy="3916363"/>
          </a:xfrm>
        </p:spPr>
        <p:txBody>
          <a:bodyPr>
            <a:normAutofit fontScale="62500" lnSpcReduction="20000"/>
          </a:bodyPr>
          <a:lstStyle/>
          <a:p>
            <a:r>
              <a:rPr lang="en-US" sz="3400" dirty="0" err="1" smtClean="0"/>
              <a:t>Sumber</a:t>
            </a:r>
            <a:r>
              <a:rPr lang="en-US" sz="3400" dirty="0" smtClean="0"/>
              <a:t> </a:t>
            </a:r>
            <a:r>
              <a:rPr lang="en-US" sz="3400" dirty="0" err="1" smtClean="0"/>
              <a:t>emisi</a:t>
            </a:r>
            <a:r>
              <a:rPr lang="en-US" sz="3400" dirty="0" smtClean="0"/>
              <a:t> di Indonesia </a:t>
            </a:r>
            <a:r>
              <a:rPr lang="en-US" sz="3400" dirty="0" err="1" smtClean="0"/>
              <a:t>berasal</a:t>
            </a:r>
            <a:r>
              <a:rPr lang="en-US" sz="3400" dirty="0" smtClean="0"/>
              <a:t> </a:t>
            </a:r>
            <a:r>
              <a:rPr lang="en-US" sz="3400" dirty="0" err="1" smtClean="0"/>
              <a:t>dari</a:t>
            </a:r>
            <a:r>
              <a:rPr lang="en-US" sz="3400" dirty="0" smtClean="0"/>
              <a:t> </a:t>
            </a:r>
            <a:r>
              <a:rPr lang="en-US" sz="3400" dirty="0" err="1" smtClean="0"/>
              <a:t>sektor</a:t>
            </a:r>
            <a:r>
              <a:rPr lang="en-US" sz="3400" dirty="0" smtClean="0"/>
              <a:t> </a:t>
            </a:r>
            <a:r>
              <a:rPr lang="en-US" sz="3400" dirty="0" err="1" smtClean="0"/>
              <a:t>kehutanan</a:t>
            </a:r>
            <a:r>
              <a:rPr lang="en-US" sz="3400" dirty="0" smtClean="0"/>
              <a:t> (</a:t>
            </a:r>
            <a:r>
              <a:rPr lang="en-US" sz="3400" dirty="0" err="1" smtClean="0"/>
              <a:t>perubahan</a:t>
            </a:r>
            <a:r>
              <a:rPr lang="en-US" sz="3400" dirty="0" smtClean="0"/>
              <a:t> </a:t>
            </a:r>
            <a:r>
              <a:rPr lang="en-US" sz="3400" dirty="0" err="1" smtClean="0"/>
              <a:t>fungsi</a:t>
            </a:r>
            <a:r>
              <a:rPr lang="en-US" sz="3400" dirty="0" smtClean="0"/>
              <a:t> </a:t>
            </a:r>
            <a:r>
              <a:rPr lang="en-US" sz="3400" dirty="0" err="1" smtClean="0"/>
              <a:t>hutan</a:t>
            </a:r>
            <a:r>
              <a:rPr lang="en-US" sz="3400" dirty="0" smtClean="0"/>
              <a:t>).</a:t>
            </a:r>
          </a:p>
          <a:p>
            <a:r>
              <a:rPr lang="en-US" sz="3400" dirty="0" err="1" smtClean="0"/>
              <a:t>Komitmen</a:t>
            </a:r>
            <a:r>
              <a:rPr lang="en-US" sz="3400" dirty="0" smtClean="0"/>
              <a:t> Indonesia </a:t>
            </a:r>
            <a:r>
              <a:rPr lang="en-US" sz="3400" dirty="0" err="1" smtClean="0"/>
              <a:t>menurunkan</a:t>
            </a:r>
            <a:r>
              <a:rPr lang="en-US" sz="3400" dirty="0" smtClean="0"/>
              <a:t> 41 % </a:t>
            </a:r>
            <a:r>
              <a:rPr lang="en-US" sz="3400" dirty="0" err="1" smtClean="0"/>
              <a:t>emisi</a:t>
            </a:r>
            <a:r>
              <a:rPr lang="en-US" sz="3400" dirty="0" smtClean="0"/>
              <a:t>.</a:t>
            </a:r>
          </a:p>
          <a:p>
            <a:r>
              <a:rPr lang="en-US" sz="3400" dirty="0" err="1" smtClean="0"/>
              <a:t>Kebijakan</a:t>
            </a:r>
            <a:r>
              <a:rPr lang="en-US" sz="3400" dirty="0" smtClean="0"/>
              <a:t> </a:t>
            </a:r>
            <a:r>
              <a:rPr lang="en-US" sz="3400" dirty="0" err="1" smtClean="0"/>
              <a:t>Nasional</a:t>
            </a:r>
            <a:r>
              <a:rPr lang="en-US" sz="3400" dirty="0" smtClean="0"/>
              <a:t> </a:t>
            </a:r>
            <a:r>
              <a:rPr lang="en-US" sz="3400" dirty="0" err="1" smtClean="0"/>
              <a:t>penurunan</a:t>
            </a:r>
            <a:r>
              <a:rPr lang="en-US" sz="3400" dirty="0" smtClean="0"/>
              <a:t> </a:t>
            </a:r>
            <a:r>
              <a:rPr lang="en-US" sz="3400" dirty="0" err="1" smtClean="0"/>
              <a:t>emisi</a:t>
            </a:r>
            <a:r>
              <a:rPr lang="en-US" sz="3400" dirty="0" smtClean="0"/>
              <a:t> </a:t>
            </a:r>
            <a:r>
              <a:rPr lang="en-US" sz="3400" dirty="0" err="1" smtClean="0"/>
              <a:t>dengan</a:t>
            </a:r>
            <a:r>
              <a:rPr lang="en-US" sz="3400" dirty="0" smtClean="0"/>
              <a:t> </a:t>
            </a:r>
            <a:r>
              <a:rPr lang="en-US" sz="3400" dirty="0" err="1" smtClean="0"/>
              <a:t>dengan</a:t>
            </a:r>
            <a:r>
              <a:rPr lang="en-US" sz="3400" dirty="0" smtClean="0"/>
              <a:t> RAN GRK. </a:t>
            </a:r>
          </a:p>
          <a:p>
            <a:endParaRPr lang="en-US" dirty="0" smtClean="0"/>
          </a:p>
          <a:p>
            <a:endParaRPr lang="en-US" dirty="0"/>
          </a:p>
        </p:txBody>
      </p:sp>
      <p:sp>
        <p:nvSpPr>
          <p:cNvPr id="3" name="TextBox 2"/>
          <p:cNvSpPr txBox="1"/>
          <p:nvPr/>
        </p:nvSpPr>
        <p:spPr>
          <a:xfrm>
            <a:off x="3124200" y="6133772"/>
            <a:ext cx="5619750" cy="307777"/>
          </a:xfrm>
          <a:prstGeom prst="rect">
            <a:avLst/>
          </a:prstGeom>
          <a:noFill/>
        </p:spPr>
        <p:txBody>
          <a:bodyPr wrap="square" rtlCol="0">
            <a:spAutoFit/>
          </a:bodyPr>
          <a:lstStyle/>
          <a:p>
            <a:r>
              <a:rPr lang="en-US" sz="1400" dirty="0" err="1" smtClean="0"/>
              <a:t>Sumber</a:t>
            </a:r>
            <a:r>
              <a:rPr lang="en-US" sz="1400" dirty="0" smtClean="0"/>
              <a:t>: </a:t>
            </a:r>
            <a:r>
              <a:rPr lang="en-US" sz="1400" dirty="0" err="1" smtClean="0"/>
              <a:t>Kementrian</a:t>
            </a:r>
            <a:r>
              <a:rPr lang="en-US" sz="1400" dirty="0" smtClean="0"/>
              <a:t> </a:t>
            </a:r>
            <a:r>
              <a:rPr lang="en-US" sz="1400" dirty="0" err="1" smtClean="0"/>
              <a:t>Kehutanan</a:t>
            </a:r>
            <a:r>
              <a:rPr lang="en-US" sz="1400" dirty="0" smtClean="0"/>
              <a:t>. 2010</a:t>
            </a:r>
            <a:endParaRPr lang="en-US" sz="1400" dirty="0"/>
          </a:p>
        </p:txBody>
      </p:sp>
    </p:spTree>
    <p:extLst>
      <p:ext uri="{BB962C8B-B14F-4D97-AF65-F5344CB8AC3E}">
        <p14:creationId xmlns:p14="http://schemas.microsoft.com/office/powerpoint/2010/main" val="4210152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68313" y="1125538"/>
            <a:ext cx="8229600" cy="1143000"/>
          </a:xfrm>
        </p:spPr>
        <p:txBody>
          <a:bodyPr/>
          <a:lstStyle/>
          <a:p>
            <a:pPr eaLnBrk="1" hangingPunct="1"/>
            <a:r>
              <a:rPr lang="en-US" sz="2500" smtClean="0"/>
              <a:t>Forest destruction: 20% of emissions</a:t>
            </a:r>
          </a:p>
        </p:txBody>
      </p:sp>
      <p:sp>
        <p:nvSpPr>
          <p:cNvPr id="45059" name="Content Placeholder 6"/>
          <p:cNvSpPr>
            <a:spLocks noGrp="1"/>
          </p:cNvSpPr>
          <p:nvPr>
            <p:ph idx="1"/>
          </p:nvPr>
        </p:nvSpPr>
        <p:spPr>
          <a:xfrm>
            <a:off x="457200" y="2349500"/>
            <a:ext cx="8229600" cy="3992563"/>
          </a:xfrm>
        </p:spPr>
        <p:txBody>
          <a:bodyPr/>
          <a:lstStyle/>
          <a:p>
            <a:pPr eaLnBrk="1" hangingPunct="1"/>
            <a:endParaRPr lang="en-US" smtClean="0"/>
          </a:p>
        </p:txBody>
      </p:sp>
      <p:pic>
        <p:nvPicPr>
          <p:cNvPr id="45060" name="Picture 3" descr="spaghetti chart ghg emissions wr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0"/>
            <a:ext cx="8572500" cy="582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Text Box 4"/>
          <p:cNvSpPr txBox="1">
            <a:spLocks noChangeArrowheads="1"/>
          </p:cNvSpPr>
          <p:nvPr/>
        </p:nvSpPr>
        <p:spPr bwMode="auto">
          <a:xfrm>
            <a:off x="762000" y="609600"/>
            <a:ext cx="2990562" cy="461665"/>
          </a:xfrm>
          <a:prstGeom prst="rect">
            <a:avLst/>
          </a:prstGeom>
          <a:noFill/>
          <a:ln>
            <a:noFill/>
          </a:ln>
          <a:effec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400" b="1" dirty="0" err="1" smtClean="0"/>
              <a:t>Transportasi</a:t>
            </a:r>
            <a:r>
              <a:rPr lang="en-US" sz="2400" b="1" dirty="0" smtClean="0"/>
              <a:t> 13.5</a:t>
            </a:r>
            <a:r>
              <a:rPr lang="en-US" sz="2400" b="1" dirty="0"/>
              <a:t>%</a:t>
            </a:r>
          </a:p>
        </p:txBody>
      </p:sp>
      <p:sp>
        <p:nvSpPr>
          <p:cNvPr id="45062" name="Text Box 5"/>
          <p:cNvSpPr txBox="1">
            <a:spLocks noChangeArrowheads="1"/>
          </p:cNvSpPr>
          <p:nvPr/>
        </p:nvSpPr>
        <p:spPr bwMode="auto">
          <a:xfrm>
            <a:off x="892915" y="1394505"/>
            <a:ext cx="1752600" cy="954107"/>
          </a:xfrm>
          <a:prstGeom prst="rect">
            <a:avLst/>
          </a:prstGeom>
          <a:noFill/>
          <a:ln>
            <a:noFill/>
          </a:ln>
          <a:effec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b="1" dirty="0" err="1" smtClean="0"/>
              <a:t>Listrik</a:t>
            </a:r>
            <a:r>
              <a:rPr lang="en-US" b="1" dirty="0" smtClean="0"/>
              <a:t> 24.6</a:t>
            </a:r>
            <a:r>
              <a:rPr lang="en-US" b="1" dirty="0"/>
              <a:t>%</a:t>
            </a:r>
          </a:p>
        </p:txBody>
      </p:sp>
      <p:sp>
        <p:nvSpPr>
          <p:cNvPr id="45063" name="Text Box 6"/>
          <p:cNvSpPr txBox="1">
            <a:spLocks noChangeArrowheads="1"/>
          </p:cNvSpPr>
          <p:nvPr/>
        </p:nvSpPr>
        <p:spPr bwMode="auto">
          <a:xfrm>
            <a:off x="942181" y="2520082"/>
            <a:ext cx="1588897" cy="338554"/>
          </a:xfrm>
          <a:prstGeom prst="rect">
            <a:avLst/>
          </a:prstGeom>
          <a:noFill/>
          <a:ln>
            <a:noFill/>
          </a:ln>
          <a:effec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1600" b="1" dirty="0" smtClean="0"/>
              <a:t>BBM lain 9.0</a:t>
            </a:r>
            <a:r>
              <a:rPr lang="en-US" sz="1600" b="1" dirty="0"/>
              <a:t>%</a:t>
            </a:r>
          </a:p>
        </p:txBody>
      </p:sp>
      <p:sp>
        <p:nvSpPr>
          <p:cNvPr id="45064" name="Text Box 7"/>
          <p:cNvSpPr txBox="1">
            <a:spLocks noChangeArrowheads="1"/>
          </p:cNvSpPr>
          <p:nvPr/>
        </p:nvSpPr>
        <p:spPr bwMode="auto">
          <a:xfrm>
            <a:off x="685800" y="2743200"/>
            <a:ext cx="2581156" cy="523220"/>
          </a:xfrm>
          <a:prstGeom prst="rect">
            <a:avLst/>
          </a:prstGeom>
          <a:noFill/>
          <a:ln>
            <a:noFill/>
          </a:ln>
          <a:effec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b="1" dirty="0" err="1" smtClean="0"/>
              <a:t>Industi</a:t>
            </a:r>
            <a:r>
              <a:rPr lang="en-US" b="1" dirty="0" smtClean="0"/>
              <a:t>  </a:t>
            </a:r>
            <a:r>
              <a:rPr lang="en-US" b="1" dirty="0"/>
              <a:t>10.4%</a:t>
            </a:r>
          </a:p>
        </p:txBody>
      </p:sp>
      <p:sp>
        <p:nvSpPr>
          <p:cNvPr id="45066" name="Text Box 9"/>
          <p:cNvSpPr txBox="1">
            <a:spLocks noChangeArrowheads="1"/>
          </p:cNvSpPr>
          <p:nvPr/>
        </p:nvSpPr>
        <p:spPr bwMode="auto">
          <a:xfrm>
            <a:off x="914400" y="3581400"/>
            <a:ext cx="1905000" cy="246221"/>
          </a:xfrm>
          <a:prstGeom prst="rect">
            <a:avLst/>
          </a:prstGeom>
          <a:noFill/>
          <a:ln>
            <a:noFill/>
          </a:ln>
          <a:effec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1000" b="1" dirty="0" smtClean="0"/>
              <a:t>Proses </a:t>
            </a:r>
            <a:r>
              <a:rPr lang="en-US" sz="1000" b="1" dirty="0" err="1" smtClean="0"/>
              <a:t>Industri</a:t>
            </a:r>
            <a:r>
              <a:rPr lang="en-US" sz="1000" b="1" dirty="0" smtClean="0"/>
              <a:t>  </a:t>
            </a:r>
            <a:r>
              <a:rPr lang="en-US" sz="1000" b="1" dirty="0"/>
              <a:t>3.4%</a:t>
            </a:r>
          </a:p>
        </p:txBody>
      </p:sp>
      <p:sp>
        <p:nvSpPr>
          <p:cNvPr id="45067" name="Text Box 10"/>
          <p:cNvSpPr txBox="1">
            <a:spLocks noChangeArrowheads="1"/>
          </p:cNvSpPr>
          <p:nvPr/>
        </p:nvSpPr>
        <p:spPr bwMode="auto">
          <a:xfrm>
            <a:off x="550015" y="3940314"/>
            <a:ext cx="3793385" cy="707886"/>
          </a:xfrm>
          <a:prstGeom prst="rect">
            <a:avLst/>
          </a:prstGeom>
          <a:noFill/>
          <a:ln>
            <a:noFill/>
          </a:ln>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000" b="1" dirty="0" err="1" smtClean="0"/>
              <a:t>Perubahan</a:t>
            </a:r>
            <a:r>
              <a:rPr lang="en-US" sz="2000" b="1" dirty="0" smtClean="0"/>
              <a:t> </a:t>
            </a:r>
            <a:r>
              <a:rPr lang="en-US" sz="2000" b="1" dirty="0" err="1" smtClean="0"/>
              <a:t>pemanfaatan</a:t>
            </a:r>
            <a:r>
              <a:rPr lang="en-US" sz="2000" b="1" dirty="0" smtClean="0"/>
              <a:t> </a:t>
            </a:r>
            <a:r>
              <a:rPr lang="en-US" sz="2000" b="1" dirty="0" err="1" smtClean="0"/>
              <a:t>Lahan</a:t>
            </a:r>
            <a:r>
              <a:rPr lang="en-US" sz="2000" b="1" dirty="0" smtClean="0"/>
              <a:t>       18.2</a:t>
            </a:r>
            <a:r>
              <a:rPr lang="en-US" sz="2000" b="1" dirty="0"/>
              <a:t>%</a:t>
            </a:r>
          </a:p>
        </p:txBody>
      </p:sp>
      <p:sp>
        <p:nvSpPr>
          <p:cNvPr id="45068" name="Text Box 11"/>
          <p:cNvSpPr txBox="1">
            <a:spLocks noChangeArrowheads="1"/>
          </p:cNvSpPr>
          <p:nvPr/>
        </p:nvSpPr>
        <p:spPr bwMode="auto">
          <a:xfrm>
            <a:off x="762000" y="4800600"/>
            <a:ext cx="3041217" cy="523220"/>
          </a:xfrm>
          <a:prstGeom prst="rect">
            <a:avLst/>
          </a:prstGeom>
          <a:noFill/>
          <a:ln>
            <a:noFill/>
          </a:ln>
          <a:effec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b="1" dirty="0" err="1" smtClean="0"/>
              <a:t>Pertanian</a:t>
            </a:r>
            <a:r>
              <a:rPr lang="en-US" b="1" dirty="0" smtClean="0"/>
              <a:t>  </a:t>
            </a:r>
            <a:r>
              <a:rPr lang="en-US" b="1" dirty="0"/>
              <a:t>13.5%</a:t>
            </a:r>
          </a:p>
        </p:txBody>
      </p:sp>
      <p:sp>
        <p:nvSpPr>
          <p:cNvPr id="45069" name="Text Box 12"/>
          <p:cNvSpPr txBox="1">
            <a:spLocks noChangeArrowheads="1"/>
          </p:cNvSpPr>
          <p:nvPr/>
        </p:nvSpPr>
        <p:spPr bwMode="auto">
          <a:xfrm>
            <a:off x="914400" y="5334000"/>
            <a:ext cx="1329210" cy="307777"/>
          </a:xfrm>
          <a:prstGeom prst="rect">
            <a:avLst/>
          </a:prstGeom>
          <a:noFill/>
          <a:ln>
            <a:noFill/>
          </a:ln>
          <a:effec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1400" b="1" dirty="0" err="1" smtClean="0"/>
              <a:t>Limbah</a:t>
            </a:r>
            <a:r>
              <a:rPr lang="en-US" sz="1400" b="1" dirty="0" smtClean="0"/>
              <a:t>  </a:t>
            </a:r>
            <a:r>
              <a:rPr lang="en-US" sz="1400" b="1" dirty="0"/>
              <a:t>3.6%</a:t>
            </a:r>
          </a:p>
        </p:txBody>
      </p:sp>
      <p:sp>
        <p:nvSpPr>
          <p:cNvPr id="45070" name="Text Box 13"/>
          <p:cNvSpPr txBox="1">
            <a:spLocks noChangeArrowheads="1"/>
          </p:cNvSpPr>
          <p:nvPr/>
        </p:nvSpPr>
        <p:spPr bwMode="auto">
          <a:xfrm>
            <a:off x="7162800" y="1905000"/>
            <a:ext cx="1905000" cy="1815882"/>
          </a:xfrm>
          <a:prstGeom prst="rect">
            <a:avLst/>
          </a:prstGeom>
          <a:noFill/>
          <a:ln>
            <a:noFill/>
          </a:ln>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b="1" dirty="0"/>
              <a:t>Carbon Dioxide (CO</a:t>
            </a:r>
            <a:r>
              <a:rPr lang="en-US" b="1" baseline="-25000" dirty="0"/>
              <a:t>2</a:t>
            </a:r>
            <a:r>
              <a:rPr lang="en-US" b="1" dirty="0"/>
              <a:t>)  77%</a:t>
            </a:r>
          </a:p>
        </p:txBody>
      </p:sp>
      <p:sp>
        <p:nvSpPr>
          <p:cNvPr id="45071" name="Text Box 14"/>
          <p:cNvSpPr txBox="1">
            <a:spLocks noChangeArrowheads="1"/>
          </p:cNvSpPr>
          <p:nvPr/>
        </p:nvSpPr>
        <p:spPr bwMode="auto">
          <a:xfrm>
            <a:off x="8229600" y="3917950"/>
            <a:ext cx="838200" cy="7302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1400" b="1"/>
              <a:t>HFCs, PFCs, SF</a:t>
            </a:r>
            <a:r>
              <a:rPr lang="en-US" sz="1400" b="1" baseline="-25000"/>
              <a:t>6</a:t>
            </a:r>
            <a:r>
              <a:rPr lang="en-US" sz="1400" b="1"/>
              <a:t>  1%</a:t>
            </a:r>
          </a:p>
        </p:txBody>
      </p:sp>
      <p:sp>
        <p:nvSpPr>
          <p:cNvPr id="45072" name="Text Box 15"/>
          <p:cNvSpPr txBox="1">
            <a:spLocks noChangeArrowheads="1"/>
          </p:cNvSpPr>
          <p:nvPr/>
        </p:nvSpPr>
        <p:spPr bwMode="auto">
          <a:xfrm>
            <a:off x="6934200" y="4702175"/>
            <a:ext cx="1793875" cy="304800"/>
          </a:xfrm>
          <a:prstGeom prst="rect">
            <a:avLst/>
          </a:prstGeom>
          <a:noFill/>
          <a:ln>
            <a:noFill/>
          </a:ln>
          <a:effec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1400" dirty="0"/>
              <a:t>Methane (CH</a:t>
            </a:r>
            <a:r>
              <a:rPr lang="en-US" sz="1400" baseline="-25000" dirty="0"/>
              <a:t>4)</a:t>
            </a:r>
            <a:r>
              <a:rPr lang="en-US" sz="1400" dirty="0"/>
              <a:t>  14%</a:t>
            </a:r>
          </a:p>
        </p:txBody>
      </p:sp>
      <p:sp>
        <p:nvSpPr>
          <p:cNvPr id="45073" name="Text Box 16"/>
          <p:cNvSpPr txBox="1">
            <a:spLocks noChangeArrowheads="1"/>
          </p:cNvSpPr>
          <p:nvPr/>
        </p:nvSpPr>
        <p:spPr bwMode="auto">
          <a:xfrm>
            <a:off x="6705600" y="5257800"/>
            <a:ext cx="2198688" cy="304800"/>
          </a:xfrm>
          <a:prstGeom prst="rect">
            <a:avLst/>
          </a:prstGeom>
          <a:noFill/>
          <a:ln>
            <a:noFill/>
          </a:ln>
          <a:effec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1400" b="1"/>
              <a:t>Nitrous Oxide (N</a:t>
            </a:r>
            <a:r>
              <a:rPr lang="en-US" sz="1400" b="1" baseline="-25000"/>
              <a:t>2</a:t>
            </a:r>
            <a:r>
              <a:rPr lang="en-US" sz="1400" b="1"/>
              <a:t>O)  8%</a:t>
            </a:r>
          </a:p>
        </p:txBody>
      </p:sp>
      <p:sp>
        <p:nvSpPr>
          <p:cNvPr id="45074" name="Text Box 17"/>
          <p:cNvSpPr txBox="1">
            <a:spLocks noChangeArrowheads="1"/>
          </p:cNvSpPr>
          <p:nvPr/>
        </p:nvSpPr>
        <p:spPr bwMode="auto">
          <a:xfrm>
            <a:off x="609600" y="5980113"/>
            <a:ext cx="7696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r>
              <a:rPr lang="en-US" sz="2000" b="1" dirty="0"/>
              <a:t>Carbon dioxide is the greatest contributor to global warming- but other gases are also important (even in small quantities)</a:t>
            </a:r>
          </a:p>
        </p:txBody>
      </p:sp>
    </p:spTree>
    <p:extLst>
      <p:ext uri="{BB962C8B-B14F-4D97-AF65-F5344CB8AC3E}">
        <p14:creationId xmlns:p14="http://schemas.microsoft.com/office/powerpoint/2010/main" val="40950136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Target </a:t>
            </a:r>
            <a:r>
              <a:rPr lang="en-US" dirty="0" err="1" smtClean="0"/>
              <a:t>Penurunan</a:t>
            </a:r>
            <a:r>
              <a:rPr lang="en-US" dirty="0" smtClean="0"/>
              <a:t> </a:t>
            </a:r>
            <a:r>
              <a:rPr lang="en-US" dirty="0" err="1" smtClean="0"/>
              <a:t>Emisi</a:t>
            </a:r>
            <a:r>
              <a:rPr lang="en-US" dirty="0" smtClean="0"/>
              <a:t> di Indonesia</a:t>
            </a:r>
            <a:endParaRPr lang="en-US" dirty="0"/>
          </a:p>
        </p:txBody>
      </p:sp>
      <p:sp>
        <p:nvSpPr>
          <p:cNvPr id="3" name="Content Placeholder 2"/>
          <p:cNvSpPr>
            <a:spLocks noGrp="1"/>
          </p:cNvSpPr>
          <p:nvPr>
            <p:ph idx="1"/>
          </p:nvPr>
        </p:nvSpPr>
        <p:spPr/>
        <p:txBody>
          <a:bodyPr/>
          <a:lstStyle/>
          <a:p>
            <a:endParaRPr lang="en-US"/>
          </a:p>
        </p:txBody>
      </p:sp>
      <p:graphicFrame>
        <p:nvGraphicFramePr>
          <p:cNvPr id="4" name="Table 3"/>
          <p:cNvGraphicFramePr>
            <a:graphicFrameLocks noGrp="1"/>
          </p:cNvGraphicFramePr>
          <p:nvPr>
            <p:extLst>
              <p:ext uri="{D42A27DB-BD31-4B8C-83A1-F6EECF244321}">
                <p14:modId xmlns:p14="http://schemas.microsoft.com/office/powerpoint/2010/main" val="843800636"/>
              </p:ext>
            </p:extLst>
          </p:nvPr>
        </p:nvGraphicFramePr>
        <p:xfrm>
          <a:off x="381000" y="2362200"/>
          <a:ext cx="8382000" cy="4014787"/>
        </p:xfrm>
        <a:graphic>
          <a:graphicData uri="http://schemas.openxmlformats.org/drawingml/2006/table">
            <a:tbl>
              <a:tblPr/>
              <a:tblGrid>
                <a:gridCol w="3935413"/>
                <a:gridCol w="2441575"/>
                <a:gridCol w="2005012"/>
              </a:tblGrid>
              <a:tr h="461742">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rgbClr val="FFFFFF"/>
                          </a:solidFill>
                          <a:effectLst/>
                          <a:latin typeface="Calibri" pitchFamily="34" charset="0"/>
                          <a:ea typeface="ＭＳ Ｐゴシック" pitchFamily="34" charset="-128"/>
                        </a:rPr>
                        <a:t>Sektor</a:t>
                      </a:r>
                      <a:endParaRPr kumimoji="0" lang="en-US" sz="1800" b="1" i="0" u="none" strike="noStrike" cap="none" normalizeH="0" baseline="0" dirty="0" smtClean="0">
                        <a:ln>
                          <a:noFill/>
                        </a:ln>
                        <a:solidFill>
                          <a:srgbClr val="FFFFFF"/>
                        </a:solidFill>
                        <a:effectLst/>
                        <a:latin typeface="Calibri" pitchFamily="34" charset="0"/>
                        <a:ea typeface="ＭＳ Ｐゴシック" pitchFamily="34" charset="-128"/>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BBB59"/>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34" charset="0"/>
                          <a:ea typeface="ＭＳ Ｐゴシック" pitchFamily="34" charset="-128"/>
                        </a:rPr>
                        <a:t>Target Penurunan (Gton CO2e)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BBB59"/>
                    </a:solidFill>
                  </a:tcPr>
                </a:tc>
                <a:tc hMerge="1">
                  <a:txBody>
                    <a:bodyPr/>
                    <a:lstStyle/>
                    <a:p>
                      <a:endParaRPr lang="en-US"/>
                    </a:p>
                  </a:txBody>
                  <a:tcPr/>
                </a:tc>
              </a:tr>
              <a:tr h="454638">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ea typeface="ＭＳ Ｐゴシック" pitchFamily="34" charset="-128"/>
                        </a:rPr>
                        <a:t>26%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ea typeface="ＭＳ Ｐゴシック" pitchFamily="34" charset="-128"/>
                        </a:rPr>
                        <a:t>41%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D1"/>
                    </a:solidFill>
                  </a:tcPr>
                </a:tc>
              </a:tr>
              <a:tr h="70445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ea typeface="ＭＳ Ｐゴシック" pitchFamily="34" charset="-128"/>
                        </a:rPr>
                        <a:t>Kehutanan dan Lahan Gambut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ea typeface="ＭＳ Ｐゴシック" pitchFamily="34" charset="-128"/>
                        </a:rPr>
                        <a:t>0,672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ea typeface="ＭＳ Ｐゴシック" pitchFamily="34" charset="-128"/>
                        </a:rPr>
                        <a:t>1,039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F3EA"/>
                    </a:solidFill>
                  </a:tcPr>
                </a:tc>
              </a:tr>
              <a:tr h="45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ea typeface="ＭＳ Ｐゴシック" pitchFamily="34" charset="-128"/>
                        </a:rPr>
                        <a:t>Pertanian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ea typeface="ＭＳ Ｐゴシック" pitchFamily="34" charset="-128"/>
                        </a:rPr>
                        <a:t>0,008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ea typeface="ＭＳ Ｐゴシック" pitchFamily="34" charset="-128"/>
                        </a:rPr>
                        <a:t>0,011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D1"/>
                    </a:solidFill>
                  </a:tcPr>
                </a:tc>
              </a:tr>
              <a:tr h="46174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ea typeface="ＭＳ Ｐゴシック" pitchFamily="34" charset="-128"/>
                        </a:rPr>
                        <a:t>Energi dan Transportasi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ea typeface="ＭＳ Ｐゴシック" pitchFamily="34" charset="-128"/>
                        </a:rPr>
                        <a:t>0,036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ea typeface="ＭＳ Ｐゴシック" pitchFamily="34" charset="-128"/>
                        </a:rPr>
                        <a:t>0,056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F3EA"/>
                    </a:solidFill>
                  </a:tcPr>
                </a:tc>
              </a:tr>
              <a:tr h="45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ea typeface="ＭＳ Ｐゴシック" pitchFamily="34" charset="-128"/>
                        </a:rPr>
                        <a:t>Industri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alibri" pitchFamily="34" charset="0"/>
                          <a:ea typeface="ＭＳ Ｐゴシック" pitchFamily="34" charset="-128"/>
                        </a:rPr>
                        <a:t>0,001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ea typeface="ＭＳ Ｐゴシック" pitchFamily="34" charset="-128"/>
                        </a:rPr>
                        <a:t>0,005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D1"/>
                    </a:solidFill>
                  </a:tcPr>
                </a:tc>
              </a:tr>
              <a:tr h="45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ea typeface="ＭＳ Ｐゴシック" pitchFamily="34" charset="-128"/>
                        </a:rPr>
                        <a:t>Limbah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ea typeface="ＭＳ Ｐゴシック" pitchFamily="34" charset="-128"/>
                        </a:rPr>
                        <a:t>0,048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ea typeface="ＭＳ Ｐゴシック" pitchFamily="34" charset="-128"/>
                        </a:rPr>
                        <a:t>0,078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F3EA"/>
                    </a:solidFill>
                  </a:tcPr>
                </a:tc>
              </a:tr>
              <a:tr h="56829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ＭＳ Ｐゴシック" pitchFamily="34" charset="-128"/>
                        </a:rPr>
                        <a:t>Total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Calibri" pitchFamily="34" charset="0"/>
                          <a:ea typeface="ＭＳ Ｐゴシック" pitchFamily="34" charset="-128"/>
                        </a:rPr>
                        <a:t>0,767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ＭＳ Ｐゴシック" pitchFamily="34" charset="-128"/>
                        </a:rPr>
                        <a:t>1,189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D1"/>
                    </a:solidFill>
                  </a:tcPr>
                </a:tc>
              </a:tr>
            </a:tbl>
          </a:graphicData>
        </a:graphic>
      </p:graphicFrame>
    </p:spTree>
    <p:extLst>
      <p:ext uri="{BB962C8B-B14F-4D97-AF65-F5344CB8AC3E}">
        <p14:creationId xmlns:p14="http://schemas.microsoft.com/office/powerpoint/2010/main" val="87330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Mitigasi</a:t>
            </a:r>
            <a:endParaRPr lang="en-US" dirty="0"/>
          </a:p>
        </p:txBody>
      </p:sp>
      <p:sp>
        <p:nvSpPr>
          <p:cNvPr id="3" name="Content Placeholder 2"/>
          <p:cNvSpPr>
            <a:spLocks noGrp="1"/>
          </p:cNvSpPr>
          <p:nvPr>
            <p:ph idx="1"/>
          </p:nvPr>
        </p:nvSpPr>
        <p:spPr/>
        <p:txBody>
          <a:bodyPr/>
          <a:lstStyle/>
          <a:p>
            <a:r>
              <a:rPr lang="en-US" dirty="0" err="1" smtClean="0"/>
              <a:t>Mitigasi</a:t>
            </a:r>
            <a:r>
              <a:rPr lang="en-US" dirty="0" smtClean="0"/>
              <a:t> </a:t>
            </a:r>
            <a:r>
              <a:rPr lang="en-US" dirty="0" err="1" smtClean="0"/>
              <a:t>dapat</a:t>
            </a:r>
            <a:r>
              <a:rPr lang="en-US" dirty="0" smtClean="0"/>
              <a:t> </a:t>
            </a:r>
            <a:r>
              <a:rPr lang="en-US" dirty="0" err="1" smtClean="0"/>
              <a:t>diartikan</a:t>
            </a:r>
            <a:r>
              <a:rPr lang="en-US" dirty="0" smtClean="0"/>
              <a:t> </a:t>
            </a:r>
            <a:r>
              <a:rPr lang="en-US" dirty="0" err="1" smtClean="0"/>
              <a:t>sebagai</a:t>
            </a:r>
            <a:r>
              <a:rPr lang="en-US" dirty="0" smtClean="0"/>
              <a:t> </a:t>
            </a:r>
            <a:r>
              <a:rPr lang="en-US" dirty="0" err="1" smtClean="0"/>
              <a:t>kegiatan</a:t>
            </a:r>
            <a:r>
              <a:rPr lang="en-US" dirty="0" smtClean="0"/>
              <a:t> </a:t>
            </a:r>
            <a:r>
              <a:rPr lang="en-US" dirty="0" err="1" smtClean="0"/>
              <a:t>mengurangi</a:t>
            </a:r>
            <a:r>
              <a:rPr lang="en-US" dirty="0" smtClean="0"/>
              <a:t> </a:t>
            </a:r>
            <a:r>
              <a:rPr lang="en-US" dirty="0" err="1" smtClean="0"/>
              <a:t>dampak</a:t>
            </a:r>
            <a:r>
              <a:rPr lang="en-US" dirty="0" smtClean="0"/>
              <a:t> </a:t>
            </a:r>
            <a:r>
              <a:rPr lang="en-US" dirty="0" err="1" smtClean="0"/>
              <a:t>perubahan</a:t>
            </a:r>
            <a:r>
              <a:rPr lang="en-US" dirty="0" smtClean="0"/>
              <a:t> </a:t>
            </a:r>
            <a:r>
              <a:rPr lang="en-US" dirty="0" err="1" smtClean="0"/>
              <a:t>iklim</a:t>
            </a:r>
            <a:r>
              <a:rPr lang="en-US" dirty="0" smtClean="0"/>
              <a:t>.</a:t>
            </a:r>
          </a:p>
          <a:p>
            <a:r>
              <a:rPr lang="en-US" dirty="0" err="1" smtClean="0"/>
              <a:t>Mitigasi</a:t>
            </a:r>
            <a:r>
              <a:rPr lang="en-US" dirty="0" smtClean="0"/>
              <a:t> </a:t>
            </a:r>
            <a:r>
              <a:rPr lang="en-US" dirty="0" err="1" smtClean="0"/>
              <a:t>dilakukan</a:t>
            </a:r>
            <a:r>
              <a:rPr lang="en-US" dirty="0" smtClean="0"/>
              <a:t> </a:t>
            </a:r>
            <a:r>
              <a:rPr lang="en-US" dirty="0" err="1" smtClean="0"/>
              <a:t>dengan</a:t>
            </a:r>
            <a:r>
              <a:rPr lang="en-US" dirty="0" smtClean="0"/>
              <a:t> </a:t>
            </a:r>
            <a:r>
              <a:rPr lang="en-US" dirty="0" err="1" smtClean="0"/>
              <a:t>menyusun</a:t>
            </a:r>
            <a:r>
              <a:rPr lang="en-US" dirty="0" smtClean="0"/>
              <a:t> </a:t>
            </a:r>
            <a:r>
              <a:rPr lang="en-US" dirty="0" err="1" smtClean="0"/>
              <a:t>Rencana</a:t>
            </a:r>
            <a:r>
              <a:rPr lang="en-US" dirty="0" smtClean="0"/>
              <a:t> </a:t>
            </a:r>
            <a:r>
              <a:rPr lang="en-US" dirty="0" err="1" smtClean="0"/>
              <a:t>Aksi</a:t>
            </a:r>
            <a:r>
              <a:rPr lang="en-US" dirty="0" smtClean="0"/>
              <a:t> Gas </a:t>
            </a:r>
            <a:r>
              <a:rPr lang="en-US" dirty="0" err="1" smtClean="0"/>
              <a:t>Rumah</a:t>
            </a:r>
            <a:r>
              <a:rPr lang="en-US" dirty="0" smtClean="0"/>
              <a:t> </a:t>
            </a:r>
            <a:r>
              <a:rPr lang="en-US" dirty="0" err="1" smtClean="0"/>
              <a:t>Kaca</a:t>
            </a:r>
            <a:r>
              <a:rPr lang="en-US" dirty="0" smtClean="0"/>
              <a:t> </a:t>
            </a:r>
            <a:r>
              <a:rPr lang="en-US" dirty="0" err="1" smtClean="0"/>
              <a:t>pada</a:t>
            </a:r>
            <a:r>
              <a:rPr lang="en-US" dirty="0" smtClean="0"/>
              <a:t> </a:t>
            </a:r>
            <a:r>
              <a:rPr lang="en-US" dirty="0" err="1" smtClean="0"/>
              <a:t>tingkat</a:t>
            </a:r>
            <a:r>
              <a:rPr lang="en-US" dirty="0" smtClean="0"/>
              <a:t> </a:t>
            </a:r>
            <a:r>
              <a:rPr lang="en-US" dirty="0" err="1" smtClean="0"/>
              <a:t>Nasional</a:t>
            </a:r>
            <a:r>
              <a:rPr lang="en-US" dirty="0" smtClean="0"/>
              <a:t> </a:t>
            </a:r>
            <a:r>
              <a:rPr lang="en-US" dirty="0" err="1" smtClean="0"/>
              <a:t>dan</a:t>
            </a:r>
            <a:r>
              <a:rPr lang="en-US" dirty="0" smtClean="0"/>
              <a:t> </a:t>
            </a:r>
            <a:r>
              <a:rPr lang="en-US" dirty="0" err="1" smtClean="0"/>
              <a:t>Provinsi</a:t>
            </a:r>
            <a:r>
              <a:rPr lang="en-US" dirty="0" smtClean="0"/>
              <a:t>. </a:t>
            </a:r>
          </a:p>
          <a:p>
            <a:r>
              <a:rPr lang="en-US" dirty="0" err="1" smtClean="0"/>
              <a:t>Mitigasi</a:t>
            </a:r>
            <a:r>
              <a:rPr lang="en-US" dirty="0" smtClean="0"/>
              <a:t> </a:t>
            </a:r>
            <a:r>
              <a:rPr lang="en-US" dirty="0" err="1" smtClean="0"/>
              <a:t>pada</a:t>
            </a:r>
            <a:r>
              <a:rPr lang="en-US" dirty="0" smtClean="0"/>
              <a:t> </a:t>
            </a:r>
            <a:r>
              <a:rPr lang="en-US" dirty="0" err="1" smtClean="0"/>
              <a:t>tingkat</a:t>
            </a:r>
            <a:r>
              <a:rPr lang="en-US" dirty="0" smtClean="0"/>
              <a:t> </a:t>
            </a:r>
            <a:r>
              <a:rPr lang="en-US" dirty="0" err="1" smtClean="0"/>
              <a:t>kabupaten</a:t>
            </a:r>
            <a:r>
              <a:rPr lang="en-US" dirty="0" smtClean="0"/>
              <a:t> </a:t>
            </a:r>
            <a:endParaRPr lang="en-US" dirty="0"/>
          </a:p>
        </p:txBody>
      </p:sp>
    </p:spTree>
    <p:extLst>
      <p:ext uri="{BB962C8B-B14F-4D97-AF65-F5344CB8AC3E}">
        <p14:creationId xmlns:p14="http://schemas.microsoft.com/office/powerpoint/2010/main" val="1792095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2286000"/>
            <a:ext cx="6553200" cy="3916363"/>
          </a:xfrm>
        </p:spPr>
        <p:txBody>
          <a:bodyPr>
            <a:normAutofit fontScale="85000" lnSpcReduction="20000"/>
          </a:bodyPr>
          <a:lstStyle/>
          <a:p>
            <a:pPr marL="0" indent="0">
              <a:buNone/>
            </a:pPr>
            <a:r>
              <a:rPr lang="en-US" dirty="0" err="1" smtClean="0"/>
              <a:t>Penanaman</a:t>
            </a:r>
            <a:r>
              <a:rPr lang="en-US" dirty="0" smtClean="0"/>
              <a:t> </a:t>
            </a:r>
            <a:r>
              <a:rPr lang="en-US" dirty="0" err="1" smtClean="0"/>
              <a:t>pohon</a:t>
            </a:r>
            <a:r>
              <a:rPr lang="en-US" dirty="0" smtClean="0"/>
              <a:t> (</a:t>
            </a:r>
            <a:r>
              <a:rPr lang="en-US" dirty="0" err="1" smtClean="0"/>
              <a:t>untuk</a:t>
            </a:r>
            <a:r>
              <a:rPr lang="en-US" dirty="0" smtClean="0"/>
              <a:t> </a:t>
            </a:r>
            <a:r>
              <a:rPr lang="en-US" dirty="0" err="1" smtClean="0"/>
              <a:t>penyerap</a:t>
            </a:r>
            <a:r>
              <a:rPr lang="en-US" dirty="0" smtClean="0"/>
              <a:t> CO</a:t>
            </a:r>
            <a:r>
              <a:rPr lang="en-US" baseline="-25000" dirty="0" smtClean="0"/>
              <a:t>2</a:t>
            </a:r>
            <a:r>
              <a:rPr lang="en-US" dirty="0" smtClean="0"/>
              <a:t>)</a:t>
            </a:r>
          </a:p>
          <a:p>
            <a:pPr marL="0" indent="0">
              <a:buNone/>
            </a:pPr>
            <a:endParaRPr lang="en-US" sz="2600" dirty="0" smtClean="0"/>
          </a:p>
          <a:p>
            <a:pPr marL="0" indent="0">
              <a:buNone/>
            </a:pPr>
            <a:r>
              <a:rPr lang="en-US" dirty="0" err="1" smtClean="0"/>
              <a:t>Konservasi</a:t>
            </a:r>
            <a:r>
              <a:rPr lang="en-US" dirty="0" smtClean="0"/>
              <a:t> / </a:t>
            </a:r>
            <a:r>
              <a:rPr lang="en-US" dirty="0" err="1" smtClean="0"/>
              <a:t>Menghindari</a:t>
            </a:r>
            <a:r>
              <a:rPr lang="en-US" dirty="0" smtClean="0"/>
              <a:t> </a:t>
            </a:r>
            <a:r>
              <a:rPr lang="en-US" dirty="0" err="1" smtClean="0"/>
              <a:t>deforestasi</a:t>
            </a:r>
            <a:r>
              <a:rPr lang="en-US" dirty="0" smtClean="0"/>
              <a:t> </a:t>
            </a:r>
            <a:r>
              <a:rPr lang="en-US" dirty="0" err="1" smtClean="0"/>
              <a:t>dan</a:t>
            </a:r>
            <a:r>
              <a:rPr lang="en-US" dirty="0" smtClean="0"/>
              <a:t> </a:t>
            </a:r>
            <a:r>
              <a:rPr lang="en-US" dirty="0" err="1" smtClean="0"/>
              <a:t>degradasi</a:t>
            </a:r>
            <a:r>
              <a:rPr lang="en-US" dirty="0" smtClean="0"/>
              <a:t> </a:t>
            </a:r>
            <a:r>
              <a:rPr lang="en-US" dirty="0" err="1" smtClean="0"/>
              <a:t>termasuk</a:t>
            </a:r>
            <a:r>
              <a:rPr lang="en-US" dirty="0" smtClean="0"/>
              <a:t> </a:t>
            </a:r>
            <a:r>
              <a:rPr lang="en-US" dirty="0" err="1" smtClean="0"/>
              <a:t>perubahan</a:t>
            </a:r>
            <a:r>
              <a:rPr lang="en-US" dirty="0" smtClean="0"/>
              <a:t> </a:t>
            </a:r>
            <a:r>
              <a:rPr lang="en-US" dirty="0" err="1"/>
              <a:t>fungsi</a:t>
            </a:r>
            <a:r>
              <a:rPr lang="en-US" dirty="0"/>
              <a:t> </a:t>
            </a:r>
            <a:r>
              <a:rPr lang="en-US" dirty="0" err="1"/>
              <a:t>lahan</a:t>
            </a:r>
            <a:r>
              <a:rPr lang="en-US" dirty="0"/>
              <a:t> </a:t>
            </a:r>
            <a:r>
              <a:rPr lang="en-US" dirty="0" err="1"/>
              <a:t>basah</a:t>
            </a:r>
            <a:r>
              <a:rPr lang="en-US" dirty="0"/>
              <a:t> </a:t>
            </a:r>
            <a:r>
              <a:rPr lang="en-US" dirty="0" err="1"/>
              <a:t>dan</a:t>
            </a:r>
            <a:r>
              <a:rPr lang="en-US" dirty="0"/>
              <a:t> </a:t>
            </a:r>
            <a:r>
              <a:rPr lang="en-US" dirty="0" smtClean="0"/>
              <a:t>mangrove (</a:t>
            </a:r>
            <a:r>
              <a:rPr lang="en-US" dirty="0" err="1" smtClean="0"/>
              <a:t>untuk</a:t>
            </a:r>
            <a:r>
              <a:rPr lang="en-US" dirty="0" smtClean="0"/>
              <a:t> </a:t>
            </a:r>
            <a:r>
              <a:rPr lang="en-US" dirty="0" err="1" smtClean="0"/>
              <a:t>simpan</a:t>
            </a:r>
            <a:r>
              <a:rPr lang="en-US" dirty="0" smtClean="0"/>
              <a:t> </a:t>
            </a:r>
            <a:r>
              <a:rPr lang="en-US" dirty="0" err="1" smtClean="0"/>
              <a:t>karbon</a:t>
            </a:r>
            <a:r>
              <a:rPr lang="en-US" dirty="0" smtClean="0"/>
              <a:t> stock </a:t>
            </a:r>
            <a:r>
              <a:rPr lang="en-US" dirty="0" err="1" smtClean="0"/>
              <a:t>dalam</a:t>
            </a:r>
            <a:r>
              <a:rPr lang="en-US" dirty="0" smtClean="0"/>
              <a:t> </a:t>
            </a:r>
            <a:r>
              <a:rPr lang="en-US" dirty="0" err="1" smtClean="0"/>
              <a:t>pohon</a:t>
            </a:r>
            <a:r>
              <a:rPr lang="en-US" dirty="0" smtClean="0"/>
              <a:t>/</a:t>
            </a:r>
            <a:r>
              <a:rPr lang="en-US" dirty="0" err="1" smtClean="0"/>
              <a:t>gambut</a:t>
            </a:r>
            <a:r>
              <a:rPr lang="en-US" dirty="0" smtClean="0"/>
              <a:t>)</a:t>
            </a:r>
          </a:p>
          <a:p>
            <a:pPr marL="0" indent="0">
              <a:buNone/>
            </a:pPr>
            <a:endParaRPr lang="en-US" sz="1300" dirty="0" smtClean="0"/>
          </a:p>
          <a:p>
            <a:pPr marL="0" indent="0">
              <a:buNone/>
            </a:pPr>
            <a:r>
              <a:rPr lang="en-US" dirty="0" err="1" smtClean="0"/>
              <a:t>Peralihan</a:t>
            </a:r>
            <a:r>
              <a:rPr lang="en-US" dirty="0" smtClean="0"/>
              <a:t> </a:t>
            </a:r>
            <a:r>
              <a:rPr lang="en-US" dirty="0" err="1" smtClean="0"/>
              <a:t>ke</a:t>
            </a:r>
            <a:r>
              <a:rPr lang="en-US" dirty="0" smtClean="0"/>
              <a:t> </a:t>
            </a:r>
            <a:r>
              <a:rPr lang="en-US" dirty="0" err="1" smtClean="0"/>
              <a:t>teknologi</a:t>
            </a:r>
            <a:r>
              <a:rPr lang="en-US" dirty="0" smtClean="0"/>
              <a:t> </a:t>
            </a:r>
            <a:r>
              <a:rPr lang="en-US" dirty="0" err="1" smtClean="0"/>
              <a:t>energi</a:t>
            </a:r>
            <a:r>
              <a:rPr lang="en-US" dirty="0" smtClean="0"/>
              <a:t> </a:t>
            </a:r>
            <a:r>
              <a:rPr lang="en-US" dirty="0" err="1" smtClean="0"/>
              <a:t>efisien</a:t>
            </a:r>
            <a:r>
              <a:rPr lang="en-US" dirty="0" smtClean="0"/>
              <a:t> (BBM yang </a:t>
            </a:r>
            <a:r>
              <a:rPr lang="en-US" dirty="0" err="1" smtClean="0"/>
              <a:t>dibutuhkan</a:t>
            </a:r>
            <a:r>
              <a:rPr lang="en-US" dirty="0" smtClean="0"/>
              <a:t> </a:t>
            </a:r>
            <a:r>
              <a:rPr lang="en-US" dirty="0" err="1" smtClean="0"/>
              <a:t>dikurangi</a:t>
            </a:r>
            <a:r>
              <a:rPr lang="en-US" dirty="0" smtClean="0"/>
              <a:t>)</a:t>
            </a:r>
          </a:p>
          <a:p>
            <a:pPr marL="0" indent="0">
              <a:buNone/>
            </a:pPr>
            <a:endParaRPr lang="en-US" dirty="0" smtClean="0"/>
          </a:p>
          <a:p>
            <a:pPr marL="0" indent="0">
              <a:buNone/>
            </a:pPr>
            <a:r>
              <a:rPr lang="en-US" dirty="0" err="1" smtClean="0"/>
              <a:t>Energi</a:t>
            </a:r>
            <a:r>
              <a:rPr lang="en-US" dirty="0" smtClean="0"/>
              <a:t> </a:t>
            </a:r>
            <a:r>
              <a:rPr lang="en-US" dirty="0" err="1" smtClean="0"/>
              <a:t>terbarukan</a:t>
            </a:r>
            <a:r>
              <a:rPr lang="en-US" dirty="0" smtClean="0"/>
              <a:t> (</a:t>
            </a:r>
            <a:r>
              <a:rPr lang="en-US" dirty="0" err="1" smtClean="0"/>
              <a:t>tidak</a:t>
            </a:r>
            <a:r>
              <a:rPr lang="en-US" dirty="0" smtClean="0"/>
              <a:t> </a:t>
            </a:r>
            <a:r>
              <a:rPr lang="en-US" dirty="0" err="1" smtClean="0"/>
              <a:t>menggunakan</a:t>
            </a:r>
            <a:r>
              <a:rPr lang="en-US" dirty="0" smtClean="0"/>
              <a:t> BBM)</a:t>
            </a:r>
          </a:p>
          <a:p>
            <a:endParaRPr lang="en-US" dirty="0"/>
          </a:p>
        </p:txBody>
      </p:sp>
      <p:sp>
        <p:nvSpPr>
          <p:cNvPr id="6" name="Title 1"/>
          <p:cNvSpPr>
            <a:spLocks noGrp="1"/>
          </p:cNvSpPr>
          <p:nvPr>
            <p:ph type="title"/>
          </p:nvPr>
        </p:nvSpPr>
        <p:spPr/>
        <p:txBody>
          <a:bodyPr/>
          <a:lstStyle/>
          <a:p>
            <a:r>
              <a:rPr lang="en-US" dirty="0" err="1" smtClean="0"/>
              <a:t>Kegiatan</a:t>
            </a:r>
            <a:r>
              <a:rPr lang="en-US" dirty="0" smtClean="0"/>
              <a:t> </a:t>
            </a:r>
            <a:r>
              <a:rPr lang="en-US" dirty="0" err="1" smtClean="0"/>
              <a:t>Mitigasi</a:t>
            </a:r>
            <a:endParaRPr lang="en-US" dirty="0"/>
          </a:p>
        </p:txBody>
      </p:sp>
      <p:pic>
        <p:nvPicPr>
          <p:cNvPr id="7" name="Picture 4" descr="lngtru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257" y="4318000"/>
            <a:ext cx="143970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6" descr="monteverde-montanecloudforest"/>
          <p:cNvPicPr>
            <a:picLocks noChangeAspect="1" noChangeArrowheads="1"/>
          </p:cNvPicPr>
          <p:nvPr/>
        </p:nvPicPr>
        <p:blipFill rotWithShape="1">
          <a:blip r:embed="rId3">
            <a:extLst>
              <a:ext uri="{28A0092B-C50C-407E-A947-70E740481C1C}">
                <a14:useLocalDpi xmlns:a14="http://schemas.microsoft.com/office/drawing/2010/main" val="0"/>
              </a:ext>
            </a:extLst>
          </a:blip>
          <a:srcRect l="500" t="30925" r="-500" b="30925"/>
          <a:stretch/>
        </p:blipFill>
        <p:spPr bwMode="auto">
          <a:xfrm>
            <a:off x="261257" y="3200400"/>
            <a:ext cx="1439706" cy="899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30_mw_delaware_400_600-texas"/>
          <p:cNvPicPr>
            <a:picLocks noChangeAspect="1" noChangeArrowheads="1"/>
          </p:cNvPicPr>
          <p:nvPr/>
        </p:nvPicPr>
        <p:blipFill rotWithShape="1">
          <a:blip r:embed="rId4">
            <a:extLst>
              <a:ext uri="{28A0092B-C50C-407E-A947-70E740481C1C}">
                <a14:useLocalDpi xmlns:a14="http://schemas.microsoft.com/office/drawing/2010/main" val="0"/>
              </a:ext>
            </a:extLst>
          </a:blip>
          <a:srcRect l="24511" t="38982" r="1620" b="19603"/>
          <a:stretch/>
        </p:blipFill>
        <p:spPr bwMode="auto">
          <a:xfrm>
            <a:off x="261257" y="5410200"/>
            <a:ext cx="143970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0" descr="fmr-coffee-farm-in-pasture"/>
          <p:cNvPicPr>
            <a:picLocks noChangeAspect="1" noChangeArrowheads="1"/>
          </p:cNvPicPr>
          <p:nvPr/>
        </p:nvPicPr>
        <p:blipFill rotWithShape="1">
          <a:blip r:embed="rId5">
            <a:extLst>
              <a:ext uri="{28A0092B-C50C-407E-A947-70E740481C1C}">
                <a14:useLocalDpi xmlns:a14="http://schemas.microsoft.com/office/drawing/2010/main" val="0"/>
              </a:ext>
            </a:extLst>
          </a:blip>
          <a:srcRect t="27980" r="36922" b="16062"/>
          <a:stretch/>
        </p:blipFill>
        <p:spPr bwMode="auto">
          <a:xfrm>
            <a:off x="261257" y="2126343"/>
            <a:ext cx="1417935" cy="899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18176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Adaptasi</a:t>
            </a:r>
            <a:endParaRPr lang="en-US" dirty="0"/>
          </a:p>
        </p:txBody>
      </p:sp>
      <p:sp>
        <p:nvSpPr>
          <p:cNvPr id="3" name="Content Placeholder 2"/>
          <p:cNvSpPr>
            <a:spLocks noGrp="1"/>
          </p:cNvSpPr>
          <p:nvPr>
            <p:ph idx="1"/>
          </p:nvPr>
        </p:nvSpPr>
        <p:spPr/>
        <p:txBody>
          <a:bodyPr>
            <a:normAutofit fontScale="92500" lnSpcReduction="10000"/>
          </a:bodyPr>
          <a:lstStyle/>
          <a:p>
            <a:r>
              <a:rPr lang="en-US" dirty="0" err="1" smtClean="0"/>
              <a:t>Adaptasi</a:t>
            </a:r>
            <a:r>
              <a:rPr lang="en-US" dirty="0" smtClean="0"/>
              <a:t> </a:t>
            </a:r>
            <a:r>
              <a:rPr lang="en-US" dirty="0" err="1" smtClean="0"/>
              <a:t>adalah</a:t>
            </a:r>
            <a:r>
              <a:rPr lang="en-US" dirty="0" smtClean="0"/>
              <a:t> </a:t>
            </a:r>
            <a:r>
              <a:rPr lang="en-US" dirty="0" err="1" smtClean="0"/>
              <a:t>langkah-langkah</a:t>
            </a:r>
            <a:r>
              <a:rPr lang="en-US" dirty="0" smtClean="0"/>
              <a:t> yang </a:t>
            </a:r>
            <a:r>
              <a:rPr lang="en-US" dirty="0" err="1" smtClean="0"/>
              <a:t>diambil</a:t>
            </a:r>
            <a:r>
              <a:rPr lang="en-US" dirty="0" smtClean="0"/>
              <a:t> </a:t>
            </a:r>
            <a:r>
              <a:rPr lang="en-US" dirty="0" err="1" smtClean="0"/>
              <a:t>dalam</a:t>
            </a:r>
            <a:r>
              <a:rPr lang="en-US" dirty="0" smtClean="0"/>
              <a:t> </a:t>
            </a:r>
            <a:r>
              <a:rPr lang="en-US" dirty="0" err="1" smtClean="0"/>
              <a:t>rangka</a:t>
            </a:r>
            <a:r>
              <a:rPr lang="en-US" dirty="0" smtClean="0"/>
              <a:t> </a:t>
            </a:r>
            <a:r>
              <a:rPr lang="en-US" dirty="0" err="1" smtClean="0"/>
              <a:t>mengantisipasi</a:t>
            </a:r>
            <a:r>
              <a:rPr lang="en-US" dirty="0" smtClean="0"/>
              <a:t> </a:t>
            </a:r>
            <a:r>
              <a:rPr lang="en-US" dirty="0" err="1" smtClean="0"/>
              <a:t>dampak-dampak</a:t>
            </a:r>
            <a:r>
              <a:rPr lang="en-US" dirty="0" smtClean="0"/>
              <a:t> </a:t>
            </a:r>
            <a:r>
              <a:rPr lang="en-US" dirty="0" err="1" smtClean="0"/>
              <a:t>perubahan</a:t>
            </a:r>
            <a:r>
              <a:rPr lang="en-US" dirty="0" smtClean="0"/>
              <a:t> </a:t>
            </a:r>
            <a:r>
              <a:rPr lang="en-US" dirty="0" err="1" smtClean="0"/>
              <a:t>iklim</a:t>
            </a:r>
            <a:r>
              <a:rPr lang="en-US" dirty="0" smtClean="0"/>
              <a:t>.</a:t>
            </a:r>
          </a:p>
          <a:p>
            <a:r>
              <a:rPr lang="en-US" dirty="0" err="1" smtClean="0"/>
              <a:t>Adaptasi</a:t>
            </a:r>
            <a:r>
              <a:rPr lang="en-US" dirty="0" smtClean="0"/>
              <a:t> </a:t>
            </a:r>
            <a:r>
              <a:rPr lang="en-US" dirty="0" err="1" smtClean="0"/>
              <a:t>dilakukan</a:t>
            </a:r>
            <a:r>
              <a:rPr lang="en-US" dirty="0" smtClean="0"/>
              <a:t> </a:t>
            </a:r>
            <a:r>
              <a:rPr lang="en-US" dirty="0" err="1" smtClean="0"/>
              <a:t>dengan</a:t>
            </a:r>
            <a:r>
              <a:rPr lang="en-US" dirty="0" smtClean="0"/>
              <a:t> </a:t>
            </a:r>
            <a:r>
              <a:rPr lang="en-US" dirty="0" err="1" smtClean="0"/>
              <a:t>mengembangkan</a:t>
            </a:r>
            <a:r>
              <a:rPr lang="en-US" dirty="0" smtClean="0"/>
              <a:t> </a:t>
            </a:r>
            <a:r>
              <a:rPr lang="en-US" dirty="0" err="1" smtClean="0"/>
              <a:t>kerangka</a:t>
            </a:r>
            <a:r>
              <a:rPr lang="en-US" dirty="0" smtClean="0"/>
              <a:t> </a:t>
            </a:r>
            <a:r>
              <a:rPr lang="en-US" dirty="0" err="1" smtClean="0"/>
              <a:t>kebijakan</a:t>
            </a:r>
            <a:r>
              <a:rPr lang="en-US" dirty="0" smtClean="0"/>
              <a:t>, </a:t>
            </a:r>
            <a:r>
              <a:rPr lang="en-US" dirty="0" err="1" smtClean="0"/>
              <a:t>memperkuat</a:t>
            </a:r>
            <a:r>
              <a:rPr lang="en-US" dirty="0" smtClean="0"/>
              <a:t> </a:t>
            </a:r>
            <a:r>
              <a:rPr lang="en-US" dirty="0" err="1" smtClean="0"/>
              <a:t>kajian</a:t>
            </a:r>
            <a:r>
              <a:rPr lang="en-US" dirty="0" smtClean="0"/>
              <a:t> </a:t>
            </a:r>
            <a:r>
              <a:rPr lang="en-US" dirty="0" err="1" smtClean="0"/>
              <a:t>kerentanan</a:t>
            </a:r>
            <a:r>
              <a:rPr lang="en-US" dirty="0" smtClean="0"/>
              <a:t> </a:t>
            </a:r>
            <a:r>
              <a:rPr lang="en-US" dirty="0" err="1" smtClean="0"/>
              <a:t>dampak</a:t>
            </a:r>
            <a:r>
              <a:rPr lang="en-US" dirty="0" smtClean="0"/>
              <a:t> </a:t>
            </a:r>
            <a:r>
              <a:rPr lang="en-US" dirty="0" err="1" smtClean="0"/>
              <a:t>perubahan</a:t>
            </a:r>
            <a:r>
              <a:rPr lang="en-US" dirty="0" smtClean="0"/>
              <a:t> </a:t>
            </a:r>
            <a:r>
              <a:rPr lang="en-US" dirty="0" err="1" smtClean="0"/>
              <a:t>iklim</a:t>
            </a:r>
            <a:r>
              <a:rPr lang="en-US" dirty="0" smtClean="0"/>
              <a:t>, </a:t>
            </a:r>
            <a:r>
              <a:rPr lang="en-US" dirty="0" err="1" smtClean="0"/>
              <a:t>peningkatan</a:t>
            </a:r>
            <a:r>
              <a:rPr lang="en-US" dirty="0" smtClean="0"/>
              <a:t> </a:t>
            </a:r>
            <a:r>
              <a:rPr lang="en-US" dirty="0" err="1" smtClean="0"/>
              <a:t>kapasitas</a:t>
            </a:r>
            <a:r>
              <a:rPr lang="en-US" dirty="0" smtClean="0"/>
              <a:t> </a:t>
            </a:r>
            <a:r>
              <a:rPr lang="en-US" dirty="0" err="1" smtClean="0"/>
              <a:t>semua</a:t>
            </a:r>
            <a:r>
              <a:rPr lang="en-US" dirty="0" smtClean="0"/>
              <a:t> </a:t>
            </a:r>
            <a:r>
              <a:rPr lang="en-US" dirty="0" err="1" smtClean="0"/>
              <a:t>pihak</a:t>
            </a:r>
            <a:r>
              <a:rPr lang="en-US" dirty="0" smtClean="0"/>
              <a:t> </a:t>
            </a:r>
            <a:r>
              <a:rPr lang="en-US" dirty="0" err="1" smtClean="0"/>
              <a:t>dan</a:t>
            </a:r>
            <a:r>
              <a:rPr lang="en-US" dirty="0" smtClean="0"/>
              <a:t> </a:t>
            </a:r>
            <a:r>
              <a:rPr lang="en-US" dirty="0" err="1" smtClean="0"/>
              <a:t>memperkuat</a:t>
            </a:r>
            <a:r>
              <a:rPr lang="en-US" dirty="0" smtClean="0"/>
              <a:t> </a:t>
            </a:r>
            <a:r>
              <a:rPr lang="en-US" dirty="0" err="1" smtClean="0"/>
              <a:t>implementasi</a:t>
            </a:r>
            <a:r>
              <a:rPr lang="en-US" dirty="0" smtClean="0"/>
              <a:t> </a:t>
            </a:r>
            <a:r>
              <a:rPr lang="en-US" dirty="0" err="1" smtClean="0"/>
              <a:t>dengan</a:t>
            </a:r>
            <a:r>
              <a:rPr lang="en-US" dirty="0" smtClean="0"/>
              <a:t> </a:t>
            </a:r>
            <a:r>
              <a:rPr lang="en-US" dirty="0" err="1" smtClean="0"/>
              <a:t>kerjasama</a:t>
            </a:r>
            <a:r>
              <a:rPr lang="en-US" dirty="0" smtClean="0"/>
              <a:t> </a:t>
            </a:r>
            <a:r>
              <a:rPr lang="en-US" dirty="0" err="1" smtClean="0"/>
              <a:t>antar</a:t>
            </a:r>
            <a:r>
              <a:rPr lang="en-US" dirty="0" smtClean="0"/>
              <a:t> </a:t>
            </a:r>
            <a:r>
              <a:rPr lang="en-US" dirty="0" err="1" smtClean="0"/>
              <a:t>pihak</a:t>
            </a:r>
            <a:r>
              <a:rPr lang="en-US" dirty="0" smtClean="0"/>
              <a:t>.</a:t>
            </a:r>
            <a:endParaRPr lang="en-US" dirty="0"/>
          </a:p>
        </p:txBody>
      </p:sp>
    </p:spTree>
    <p:extLst>
      <p:ext uri="{BB962C8B-B14F-4D97-AF65-F5344CB8AC3E}">
        <p14:creationId xmlns:p14="http://schemas.microsoft.com/office/powerpoint/2010/main" val="988641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Peran</a:t>
            </a:r>
            <a:r>
              <a:rPr lang="en-US" dirty="0" smtClean="0"/>
              <a:t> KPH-P </a:t>
            </a:r>
            <a:r>
              <a:rPr lang="en-US" dirty="0" err="1" smtClean="0"/>
              <a:t>dalam</a:t>
            </a:r>
            <a:r>
              <a:rPr lang="en-US" dirty="0" smtClean="0"/>
              <a:t> </a:t>
            </a:r>
            <a:r>
              <a:rPr lang="en-US" dirty="0" err="1" smtClean="0"/>
              <a:t>Perubahan</a:t>
            </a:r>
            <a:r>
              <a:rPr lang="en-US" dirty="0" smtClean="0"/>
              <a:t> </a:t>
            </a:r>
            <a:r>
              <a:rPr lang="en-US" dirty="0" err="1" smtClean="0"/>
              <a:t>Iklim</a:t>
            </a:r>
            <a:endParaRPr lang="en-US" dirty="0"/>
          </a:p>
        </p:txBody>
      </p:sp>
      <p:sp>
        <p:nvSpPr>
          <p:cNvPr id="3" name="Content Placeholder 2"/>
          <p:cNvSpPr>
            <a:spLocks noGrp="1"/>
          </p:cNvSpPr>
          <p:nvPr>
            <p:ph idx="1"/>
          </p:nvPr>
        </p:nvSpPr>
        <p:spPr>
          <a:xfrm>
            <a:off x="5486400" y="2286000"/>
            <a:ext cx="3505200" cy="4343400"/>
          </a:xfrm>
        </p:spPr>
        <p:txBody>
          <a:bodyPr>
            <a:normAutofit fontScale="47500" lnSpcReduction="20000"/>
          </a:bodyPr>
          <a:lstStyle/>
          <a:p>
            <a:r>
              <a:rPr lang="en-US" sz="3400" dirty="0" err="1"/>
              <a:t>Dalam</a:t>
            </a:r>
            <a:r>
              <a:rPr lang="en-US" sz="3400" dirty="0"/>
              <a:t> </a:t>
            </a:r>
            <a:r>
              <a:rPr lang="en-US" sz="3400" dirty="0" err="1"/>
              <a:t>hal</a:t>
            </a:r>
            <a:r>
              <a:rPr lang="en-US" sz="3400" dirty="0"/>
              <a:t> KPHP </a:t>
            </a:r>
            <a:r>
              <a:rPr lang="en-US" sz="3400" dirty="0" err="1"/>
              <a:t>tidak</a:t>
            </a:r>
            <a:r>
              <a:rPr lang="en-US" sz="3400" dirty="0"/>
              <a:t>  </a:t>
            </a:r>
            <a:r>
              <a:rPr lang="en-US" sz="3400" dirty="0" err="1"/>
              <a:t>memiliki</a:t>
            </a:r>
            <a:r>
              <a:rPr lang="en-US" sz="3400" dirty="0"/>
              <a:t> </a:t>
            </a:r>
            <a:r>
              <a:rPr lang="en-US" sz="3400" dirty="0" err="1"/>
              <a:t>pembiayaan</a:t>
            </a:r>
            <a:r>
              <a:rPr lang="en-US" sz="3400" dirty="0"/>
              <a:t> </a:t>
            </a:r>
            <a:r>
              <a:rPr lang="en-US" sz="3400" dirty="0" err="1"/>
              <a:t>untuk</a:t>
            </a:r>
            <a:r>
              <a:rPr lang="en-US" sz="3400" dirty="0"/>
              <a:t> </a:t>
            </a:r>
            <a:r>
              <a:rPr lang="en-US" sz="3400" dirty="0" err="1"/>
              <a:t>melakukan</a:t>
            </a:r>
            <a:r>
              <a:rPr lang="en-US" sz="3400" dirty="0"/>
              <a:t> </a:t>
            </a:r>
            <a:r>
              <a:rPr lang="en-US" sz="3400" dirty="0" err="1"/>
              <a:t>restorasi</a:t>
            </a:r>
            <a:r>
              <a:rPr lang="en-US" sz="3400" dirty="0"/>
              <a:t>, KPHP </a:t>
            </a:r>
            <a:r>
              <a:rPr lang="en-US" sz="3400" dirty="0" err="1"/>
              <a:t>dapat</a:t>
            </a:r>
            <a:r>
              <a:rPr lang="en-US" sz="3400" dirty="0"/>
              <a:t> </a:t>
            </a:r>
            <a:r>
              <a:rPr lang="en-US" sz="3400" dirty="0" err="1"/>
              <a:t>bekerjasama</a:t>
            </a:r>
            <a:r>
              <a:rPr lang="en-US" sz="3400" dirty="0"/>
              <a:t> </a:t>
            </a:r>
            <a:r>
              <a:rPr lang="en-US" sz="3400" dirty="0" err="1"/>
              <a:t>dengan</a:t>
            </a:r>
            <a:r>
              <a:rPr lang="en-US" sz="3400" dirty="0"/>
              <a:t> investor </a:t>
            </a:r>
            <a:r>
              <a:rPr lang="en-US" sz="3400" dirty="0" err="1"/>
              <a:t>melalui</a:t>
            </a:r>
            <a:r>
              <a:rPr lang="en-US" sz="3400" dirty="0"/>
              <a:t> </a:t>
            </a:r>
            <a:r>
              <a:rPr lang="en-US" sz="3400" dirty="0" err="1"/>
              <a:t>skema</a:t>
            </a:r>
            <a:r>
              <a:rPr lang="en-US" sz="3400" dirty="0"/>
              <a:t> IUPHHK RE HA.</a:t>
            </a:r>
          </a:p>
          <a:p>
            <a:r>
              <a:rPr lang="en-US" sz="3400" dirty="0" err="1"/>
              <a:t>Restorasi</a:t>
            </a:r>
            <a:r>
              <a:rPr lang="en-US" sz="3400" dirty="0"/>
              <a:t> </a:t>
            </a:r>
            <a:r>
              <a:rPr lang="en-US" sz="3400" dirty="0" err="1"/>
              <a:t>Ekosistem</a:t>
            </a:r>
            <a:r>
              <a:rPr lang="en-US" sz="3400" dirty="0"/>
              <a:t> </a:t>
            </a:r>
            <a:r>
              <a:rPr lang="en-US" sz="3400" dirty="0" err="1"/>
              <a:t>diatur</a:t>
            </a:r>
            <a:r>
              <a:rPr lang="en-US" sz="3400" dirty="0"/>
              <a:t> </a:t>
            </a:r>
            <a:r>
              <a:rPr lang="en-US" sz="3400" dirty="0" err="1"/>
              <a:t>melalui</a:t>
            </a:r>
            <a:r>
              <a:rPr lang="en-US" sz="3400" dirty="0"/>
              <a:t>:</a:t>
            </a:r>
          </a:p>
          <a:p>
            <a:pPr lvl="1"/>
            <a:r>
              <a:rPr lang="en-US" sz="3400" dirty="0"/>
              <a:t>PP No. 6 </a:t>
            </a:r>
            <a:r>
              <a:rPr lang="en-US" sz="3400" dirty="0" err="1"/>
              <a:t>Tahun</a:t>
            </a:r>
            <a:r>
              <a:rPr lang="en-US" sz="3400" dirty="0"/>
              <a:t> 2007 </a:t>
            </a:r>
            <a:r>
              <a:rPr lang="en-US" sz="3400" dirty="0" err="1"/>
              <a:t>tentang</a:t>
            </a:r>
            <a:r>
              <a:rPr lang="en-US" sz="3400" dirty="0"/>
              <a:t> Tata </a:t>
            </a:r>
            <a:r>
              <a:rPr lang="en-US" sz="3400" dirty="0" err="1"/>
              <a:t>Hutan</a:t>
            </a:r>
            <a:r>
              <a:rPr lang="en-US" sz="3400" dirty="0"/>
              <a:t> </a:t>
            </a:r>
            <a:r>
              <a:rPr lang="en-US" sz="3400" dirty="0" err="1"/>
              <a:t>dan</a:t>
            </a:r>
            <a:r>
              <a:rPr lang="en-US" sz="3400" dirty="0"/>
              <a:t> </a:t>
            </a:r>
            <a:r>
              <a:rPr lang="en-US" sz="3400" dirty="0" err="1"/>
              <a:t>Penyusunan</a:t>
            </a:r>
            <a:r>
              <a:rPr lang="en-US" sz="3400" dirty="0"/>
              <a:t> </a:t>
            </a:r>
            <a:r>
              <a:rPr lang="en-US" sz="3400" dirty="0" err="1"/>
              <a:t>Rencana</a:t>
            </a:r>
            <a:r>
              <a:rPr lang="en-US" sz="3400" dirty="0"/>
              <a:t> </a:t>
            </a:r>
            <a:r>
              <a:rPr lang="en-US" sz="3400" dirty="0" err="1"/>
              <a:t>Pengelolaan</a:t>
            </a:r>
            <a:r>
              <a:rPr lang="en-US" sz="3400" dirty="0"/>
              <a:t> </a:t>
            </a:r>
            <a:r>
              <a:rPr lang="en-US" sz="3400" dirty="0" err="1"/>
              <a:t>Hutan</a:t>
            </a:r>
            <a:r>
              <a:rPr lang="en-US" sz="3400" dirty="0"/>
              <a:t> </a:t>
            </a:r>
            <a:r>
              <a:rPr lang="en-US" sz="3400" dirty="0" err="1"/>
              <a:t>serta</a:t>
            </a:r>
            <a:r>
              <a:rPr lang="en-US" sz="3400" dirty="0"/>
              <a:t> </a:t>
            </a:r>
            <a:r>
              <a:rPr lang="en-US" sz="3400" dirty="0" err="1"/>
              <a:t>Pemanfaatan</a:t>
            </a:r>
            <a:r>
              <a:rPr lang="en-US" sz="3400" dirty="0"/>
              <a:t> </a:t>
            </a:r>
            <a:r>
              <a:rPr lang="en-US" sz="3400" dirty="0" err="1"/>
              <a:t>Hutan</a:t>
            </a:r>
            <a:r>
              <a:rPr lang="en-US" sz="3400" dirty="0"/>
              <a:t> </a:t>
            </a:r>
            <a:r>
              <a:rPr lang="en-US" sz="3400" dirty="0" err="1"/>
              <a:t>jo</a:t>
            </a:r>
            <a:r>
              <a:rPr lang="en-US" sz="3400" dirty="0"/>
              <a:t> PP No.3 </a:t>
            </a:r>
            <a:r>
              <a:rPr lang="en-US" sz="3400" dirty="0" err="1"/>
              <a:t>Tahun</a:t>
            </a:r>
            <a:r>
              <a:rPr lang="en-US" sz="3400" dirty="0"/>
              <a:t> 2008 </a:t>
            </a:r>
            <a:r>
              <a:rPr lang="en-US" sz="3400" dirty="0" err="1"/>
              <a:t>tentang</a:t>
            </a:r>
            <a:r>
              <a:rPr lang="en-US" sz="3400" dirty="0"/>
              <a:t> </a:t>
            </a:r>
            <a:r>
              <a:rPr lang="en-US" sz="3400" dirty="0" err="1"/>
              <a:t>Perubahan</a:t>
            </a:r>
            <a:r>
              <a:rPr lang="en-US" sz="3400" dirty="0"/>
              <a:t> </a:t>
            </a:r>
            <a:r>
              <a:rPr lang="en-US" sz="3400" dirty="0" err="1"/>
              <a:t>atas</a:t>
            </a:r>
            <a:r>
              <a:rPr lang="en-US" sz="3400" dirty="0"/>
              <a:t> PP No. 6 </a:t>
            </a:r>
            <a:r>
              <a:rPr lang="en-US" sz="3400" dirty="0" err="1"/>
              <a:t>tahun</a:t>
            </a:r>
            <a:r>
              <a:rPr lang="en-US" sz="3400" dirty="0"/>
              <a:t> 2007</a:t>
            </a:r>
          </a:p>
          <a:p>
            <a:pPr lvl="1"/>
            <a:r>
              <a:rPr lang="en-US" sz="3400" dirty="0" err="1"/>
              <a:t>Peraturan</a:t>
            </a:r>
            <a:r>
              <a:rPr lang="en-US" sz="3400" dirty="0"/>
              <a:t> </a:t>
            </a:r>
            <a:r>
              <a:rPr lang="en-US" sz="3400" dirty="0" err="1"/>
              <a:t>Menteri</a:t>
            </a:r>
            <a:r>
              <a:rPr lang="en-US" sz="3400" dirty="0"/>
              <a:t> </a:t>
            </a:r>
            <a:r>
              <a:rPr lang="en-US" sz="3400" dirty="0" err="1"/>
              <a:t>Kehutanan</a:t>
            </a:r>
            <a:r>
              <a:rPr lang="en-US" sz="3400" dirty="0"/>
              <a:t> No. P.61/</a:t>
            </a:r>
            <a:r>
              <a:rPr lang="en-US" sz="3400" dirty="0" err="1"/>
              <a:t>Menhut</a:t>
            </a:r>
            <a:r>
              <a:rPr lang="en-US" sz="3400" dirty="0"/>
              <a:t>-II/2008 </a:t>
            </a:r>
            <a:r>
              <a:rPr lang="en-US" sz="3400" dirty="0" err="1"/>
              <a:t>tentang</a:t>
            </a:r>
            <a:r>
              <a:rPr lang="en-US" sz="3400" dirty="0"/>
              <a:t> </a:t>
            </a:r>
            <a:r>
              <a:rPr lang="en-US" sz="3400" dirty="0" err="1"/>
              <a:t>Ketentuan</a:t>
            </a:r>
            <a:r>
              <a:rPr lang="en-US" sz="3400" dirty="0"/>
              <a:t> </a:t>
            </a:r>
            <a:r>
              <a:rPr lang="en-US" sz="3400" dirty="0" err="1"/>
              <a:t>dan</a:t>
            </a:r>
            <a:r>
              <a:rPr lang="en-US" sz="3400" dirty="0"/>
              <a:t> Tata Cara </a:t>
            </a:r>
            <a:r>
              <a:rPr lang="en-US" sz="3400" dirty="0" err="1"/>
              <a:t>Pemberian</a:t>
            </a:r>
            <a:r>
              <a:rPr lang="en-US" sz="3400" dirty="0"/>
              <a:t> </a:t>
            </a:r>
            <a:r>
              <a:rPr lang="en-US" sz="3400" dirty="0" err="1"/>
              <a:t>Izin</a:t>
            </a:r>
            <a:r>
              <a:rPr lang="en-US" sz="3400" dirty="0"/>
              <a:t> Usaha </a:t>
            </a:r>
            <a:r>
              <a:rPr lang="en-US" sz="3400" dirty="0" err="1"/>
              <a:t>Pemanfaatan</a:t>
            </a:r>
            <a:r>
              <a:rPr lang="en-US" sz="3400" dirty="0"/>
              <a:t> </a:t>
            </a:r>
            <a:r>
              <a:rPr lang="en-US" sz="3400" dirty="0" err="1"/>
              <a:t>Hasil</a:t>
            </a:r>
            <a:r>
              <a:rPr lang="en-US" sz="3400" dirty="0"/>
              <a:t> </a:t>
            </a:r>
            <a:r>
              <a:rPr lang="en-US" sz="3400" dirty="0" err="1"/>
              <a:t>Hutan</a:t>
            </a:r>
            <a:r>
              <a:rPr lang="en-US" sz="3400" dirty="0"/>
              <a:t> </a:t>
            </a:r>
            <a:r>
              <a:rPr lang="en-US" sz="3400" dirty="0" err="1"/>
              <a:t>Kayu</a:t>
            </a:r>
            <a:r>
              <a:rPr lang="en-US" sz="3400" dirty="0"/>
              <a:t> </a:t>
            </a:r>
            <a:r>
              <a:rPr lang="en-US" sz="3400" dirty="0" err="1"/>
              <a:t>Restorasi</a:t>
            </a:r>
            <a:r>
              <a:rPr lang="en-US" sz="3400" dirty="0"/>
              <a:t> </a:t>
            </a:r>
            <a:r>
              <a:rPr lang="en-US" sz="3400" dirty="0" err="1"/>
              <a:t>Ekosistem</a:t>
            </a:r>
            <a:r>
              <a:rPr lang="en-US" sz="3400" dirty="0"/>
              <a:t> </a:t>
            </a:r>
            <a:r>
              <a:rPr lang="en-US" sz="3400" dirty="0" err="1"/>
              <a:t>dalam</a:t>
            </a:r>
            <a:r>
              <a:rPr lang="en-US" sz="3400" dirty="0"/>
              <a:t> </a:t>
            </a:r>
            <a:r>
              <a:rPr lang="en-US" sz="3400" dirty="0" err="1"/>
              <a:t>Hutan</a:t>
            </a:r>
            <a:r>
              <a:rPr lang="en-US" sz="3400" dirty="0"/>
              <a:t> </a:t>
            </a:r>
            <a:r>
              <a:rPr lang="en-US" sz="3400" dirty="0" err="1"/>
              <a:t>Alam</a:t>
            </a:r>
            <a:r>
              <a:rPr lang="en-US" sz="3400" dirty="0"/>
              <a:t> </a:t>
            </a:r>
            <a:r>
              <a:rPr lang="en-US" sz="3400" dirty="0" err="1"/>
              <a:t>pada</a:t>
            </a:r>
            <a:r>
              <a:rPr lang="en-US" sz="3400" dirty="0"/>
              <a:t> </a:t>
            </a:r>
            <a:r>
              <a:rPr lang="en-US" sz="3400" dirty="0" err="1"/>
              <a:t>Hutan</a:t>
            </a:r>
            <a:r>
              <a:rPr lang="en-US" sz="3400" dirty="0"/>
              <a:t> </a:t>
            </a:r>
            <a:r>
              <a:rPr lang="en-US" sz="3400" dirty="0" err="1"/>
              <a:t>Produksi</a:t>
            </a:r>
            <a:r>
              <a:rPr lang="en-US" sz="3400" dirty="0"/>
              <a:t> </a:t>
            </a:r>
            <a:r>
              <a:rPr lang="en-US" sz="3400" dirty="0" err="1"/>
              <a:t>melalui</a:t>
            </a:r>
            <a:r>
              <a:rPr lang="en-US" sz="3400" dirty="0"/>
              <a:t> </a:t>
            </a:r>
            <a:r>
              <a:rPr lang="en-US" sz="3400" dirty="0" err="1" smtClean="0"/>
              <a:t>Permohonan</a:t>
            </a:r>
            <a:endParaRPr lang="en-US" sz="3400" dirty="0"/>
          </a:p>
        </p:txBody>
      </p:sp>
      <p:sp>
        <p:nvSpPr>
          <p:cNvPr id="5" name="TextBox 4"/>
          <p:cNvSpPr txBox="1"/>
          <p:nvPr/>
        </p:nvSpPr>
        <p:spPr>
          <a:xfrm>
            <a:off x="3494314" y="2133600"/>
            <a:ext cx="10668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1800" dirty="0" smtClean="0"/>
              <a:t>Investor</a:t>
            </a:r>
            <a:endParaRPr lang="en-US" sz="1800" dirty="0"/>
          </a:p>
        </p:txBody>
      </p:sp>
      <p:sp>
        <p:nvSpPr>
          <p:cNvPr id="6" name="TextBox 5"/>
          <p:cNvSpPr txBox="1"/>
          <p:nvPr/>
        </p:nvSpPr>
        <p:spPr>
          <a:xfrm>
            <a:off x="3265714" y="2835533"/>
            <a:ext cx="1524000" cy="9233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1800" dirty="0" err="1" smtClean="0"/>
              <a:t>Kesatuan</a:t>
            </a:r>
            <a:r>
              <a:rPr lang="en-US" sz="1800" dirty="0" smtClean="0"/>
              <a:t> </a:t>
            </a:r>
            <a:r>
              <a:rPr lang="en-US" sz="1800" dirty="0" err="1" smtClean="0"/>
              <a:t>Pengelolaan</a:t>
            </a:r>
            <a:r>
              <a:rPr lang="en-US" sz="1800" dirty="0" smtClean="0"/>
              <a:t> </a:t>
            </a:r>
            <a:r>
              <a:rPr lang="en-US" sz="1800" dirty="0" err="1" smtClean="0"/>
              <a:t>Hutan</a:t>
            </a:r>
            <a:r>
              <a:rPr lang="en-US" sz="1800" dirty="0" smtClean="0"/>
              <a:t>/KPH</a:t>
            </a:r>
            <a:endParaRPr lang="en-US" sz="1800" dirty="0"/>
          </a:p>
        </p:txBody>
      </p:sp>
      <p:sp>
        <p:nvSpPr>
          <p:cNvPr id="7" name="TextBox 6"/>
          <p:cNvSpPr txBox="1"/>
          <p:nvPr/>
        </p:nvSpPr>
        <p:spPr>
          <a:xfrm>
            <a:off x="65314" y="3112532"/>
            <a:ext cx="15240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1800" dirty="0" err="1" smtClean="0"/>
              <a:t>Restorasi</a:t>
            </a:r>
            <a:r>
              <a:rPr lang="en-US" sz="1800" dirty="0" smtClean="0"/>
              <a:t> </a:t>
            </a:r>
            <a:endParaRPr lang="en-US" sz="1800" dirty="0"/>
          </a:p>
        </p:txBody>
      </p:sp>
      <p:sp>
        <p:nvSpPr>
          <p:cNvPr id="8" name="TextBox 7"/>
          <p:cNvSpPr txBox="1"/>
          <p:nvPr/>
        </p:nvSpPr>
        <p:spPr>
          <a:xfrm>
            <a:off x="1690913" y="4401066"/>
            <a:ext cx="15240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1800" dirty="0" smtClean="0"/>
              <a:t>Area </a:t>
            </a:r>
            <a:r>
              <a:rPr lang="en-US" sz="1800" dirty="0" err="1" smtClean="0"/>
              <a:t>Hutan</a:t>
            </a:r>
            <a:endParaRPr lang="en-US" sz="1800" dirty="0"/>
          </a:p>
        </p:txBody>
      </p:sp>
      <p:sp>
        <p:nvSpPr>
          <p:cNvPr id="9" name="TextBox 8"/>
          <p:cNvSpPr txBox="1"/>
          <p:nvPr/>
        </p:nvSpPr>
        <p:spPr>
          <a:xfrm>
            <a:off x="1665514" y="5703332"/>
            <a:ext cx="1524000"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1800" dirty="0" err="1" smtClean="0"/>
              <a:t>Pengelolaan</a:t>
            </a:r>
            <a:r>
              <a:rPr lang="en-US" sz="1800" dirty="0" smtClean="0"/>
              <a:t> </a:t>
            </a:r>
            <a:r>
              <a:rPr lang="en-US" sz="1800" dirty="0" err="1" smtClean="0"/>
              <a:t>Hutan</a:t>
            </a:r>
            <a:r>
              <a:rPr lang="en-US" sz="1800" dirty="0" smtClean="0"/>
              <a:t> Lestari</a:t>
            </a:r>
            <a:endParaRPr lang="en-US" sz="1800" dirty="0"/>
          </a:p>
        </p:txBody>
      </p:sp>
      <p:sp>
        <p:nvSpPr>
          <p:cNvPr id="10" name="TextBox 9"/>
          <p:cNvSpPr txBox="1"/>
          <p:nvPr/>
        </p:nvSpPr>
        <p:spPr>
          <a:xfrm>
            <a:off x="4267200" y="3984478"/>
            <a:ext cx="1524000" cy="2585323"/>
          </a:xfrm>
          <a:prstGeom prst="rect">
            <a:avLst/>
          </a:prstGeom>
          <a:ln>
            <a:prstDash val="sysDash"/>
          </a:ln>
        </p:spPr>
        <p:style>
          <a:lnRef idx="1">
            <a:schemeClr val="accent3"/>
          </a:lnRef>
          <a:fillRef idx="2">
            <a:schemeClr val="accent3"/>
          </a:fillRef>
          <a:effectRef idx="1">
            <a:schemeClr val="accent3"/>
          </a:effectRef>
          <a:fontRef idx="minor">
            <a:schemeClr val="dk1"/>
          </a:fontRef>
        </p:style>
        <p:txBody>
          <a:bodyPr wrap="square" rtlCol="0">
            <a:spAutoFit/>
          </a:bodyPr>
          <a:lstStyle/>
          <a:p>
            <a:pPr marL="285750" indent="-285750" algn="ctr">
              <a:buFontTx/>
              <a:buChar char="-"/>
            </a:pPr>
            <a:r>
              <a:rPr lang="en-US" sz="1800" dirty="0" smtClean="0"/>
              <a:t>Tata Batas</a:t>
            </a:r>
          </a:p>
          <a:p>
            <a:pPr marL="285750" indent="-285750" algn="ctr">
              <a:buFontTx/>
              <a:buChar char="-"/>
            </a:pPr>
            <a:r>
              <a:rPr lang="en-US" sz="1800" dirty="0" err="1" smtClean="0"/>
              <a:t>Manajemen</a:t>
            </a:r>
            <a:endParaRPr lang="en-US" sz="1800" dirty="0" smtClean="0"/>
          </a:p>
          <a:p>
            <a:pPr marL="285750" indent="-285750" algn="ctr">
              <a:buFontTx/>
              <a:buChar char="-"/>
            </a:pPr>
            <a:r>
              <a:rPr lang="en-US" sz="1800" dirty="0" smtClean="0"/>
              <a:t>SDM</a:t>
            </a:r>
          </a:p>
          <a:p>
            <a:pPr marL="285750" indent="-285750" algn="ctr">
              <a:buFontTx/>
              <a:buChar char="-"/>
            </a:pPr>
            <a:r>
              <a:rPr lang="en-US" sz="1800" dirty="0" smtClean="0"/>
              <a:t>Business Plan</a:t>
            </a:r>
          </a:p>
          <a:p>
            <a:pPr marL="285750" indent="-285750" algn="ctr">
              <a:buFontTx/>
              <a:buChar char="-"/>
            </a:pPr>
            <a:r>
              <a:rPr lang="en-US" sz="1800" dirty="0" err="1" smtClean="0"/>
              <a:t>Sarana</a:t>
            </a:r>
            <a:r>
              <a:rPr lang="en-US" sz="1800" dirty="0" smtClean="0"/>
              <a:t> </a:t>
            </a:r>
          </a:p>
          <a:p>
            <a:pPr marL="285750" indent="-285750" algn="ctr">
              <a:buFontTx/>
              <a:buChar char="-"/>
            </a:pPr>
            <a:r>
              <a:rPr lang="en-US" sz="1800" dirty="0" err="1" smtClean="0"/>
              <a:t>Prasarana</a:t>
            </a:r>
            <a:endParaRPr lang="en-US" sz="1800" dirty="0" smtClean="0"/>
          </a:p>
          <a:p>
            <a:pPr marL="285750" indent="-285750" algn="ctr">
              <a:buFontTx/>
              <a:buChar char="-"/>
            </a:pPr>
            <a:r>
              <a:rPr lang="en-US" sz="1800" dirty="0" smtClean="0"/>
              <a:t>Modal</a:t>
            </a:r>
            <a:endParaRPr lang="en-US" sz="1800" dirty="0"/>
          </a:p>
        </p:txBody>
      </p:sp>
      <p:sp>
        <p:nvSpPr>
          <p:cNvPr id="11" name="Left-Right Arrow 10"/>
          <p:cNvSpPr/>
          <p:nvPr/>
        </p:nvSpPr>
        <p:spPr>
          <a:xfrm>
            <a:off x="1738084" y="2961528"/>
            <a:ext cx="1375229" cy="671340"/>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Connector 12"/>
          <p:cNvCxnSpPr>
            <a:stCxn id="7" idx="2"/>
          </p:cNvCxnSpPr>
          <p:nvPr/>
        </p:nvCxnSpPr>
        <p:spPr>
          <a:xfrm>
            <a:off x="827314" y="3481864"/>
            <a:ext cx="0" cy="474031"/>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827314" y="3955895"/>
            <a:ext cx="32004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6" idx="2"/>
          </p:cNvCxnSpPr>
          <p:nvPr/>
        </p:nvCxnSpPr>
        <p:spPr>
          <a:xfrm>
            <a:off x="4027714" y="3758863"/>
            <a:ext cx="0" cy="197032"/>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endCxn id="8" idx="0"/>
          </p:cNvCxnSpPr>
          <p:nvPr/>
        </p:nvCxnSpPr>
        <p:spPr>
          <a:xfrm>
            <a:off x="2452913" y="3955895"/>
            <a:ext cx="0" cy="44517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stCxn id="8" idx="2"/>
            <a:endCxn id="9" idx="0"/>
          </p:cNvCxnSpPr>
          <p:nvPr/>
        </p:nvCxnSpPr>
        <p:spPr>
          <a:xfrm flipH="1">
            <a:off x="2427514" y="4770398"/>
            <a:ext cx="25399" cy="93293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a:stCxn id="6" idx="3"/>
          </p:cNvCxnSpPr>
          <p:nvPr/>
        </p:nvCxnSpPr>
        <p:spPr>
          <a:xfrm>
            <a:off x="4789714" y="3297198"/>
            <a:ext cx="239486"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endCxn id="10" idx="0"/>
          </p:cNvCxnSpPr>
          <p:nvPr/>
        </p:nvCxnSpPr>
        <p:spPr>
          <a:xfrm>
            <a:off x="5029200" y="3297198"/>
            <a:ext cx="0" cy="687280"/>
          </a:xfrm>
          <a:prstGeom prst="straightConnector1">
            <a:avLst/>
          </a:prstGeom>
          <a:ln>
            <a:prstDash val="sysDash"/>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a:stCxn id="5" idx="2"/>
            <a:endCxn id="6" idx="0"/>
          </p:cNvCxnSpPr>
          <p:nvPr/>
        </p:nvCxnSpPr>
        <p:spPr>
          <a:xfrm>
            <a:off x="4027714" y="2502932"/>
            <a:ext cx="0" cy="332601"/>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228600" y="6516622"/>
            <a:ext cx="3799114" cy="307777"/>
          </a:xfrm>
          <a:prstGeom prst="rect">
            <a:avLst/>
          </a:prstGeom>
          <a:noFill/>
        </p:spPr>
        <p:txBody>
          <a:bodyPr wrap="square" rtlCol="0">
            <a:spAutoFit/>
          </a:bodyPr>
          <a:lstStyle/>
          <a:p>
            <a:r>
              <a:rPr lang="en-US" sz="1400" dirty="0" err="1" smtClean="0"/>
              <a:t>Sumber</a:t>
            </a:r>
            <a:r>
              <a:rPr lang="en-US" sz="1400" dirty="0" smtClean="0"/>
              <a:t>: </a:t>
            </a:r>
            <a:r>
              <a:rPr lang="en-US" sz="1400" dirty="0" err="1" smtClean="0"/>
              <a:t>Kementrian</a:t>
            </a:r>
            <a:r>
              <a:rPr lang="en-US" sz="1400" dirty="0" smtClean="0"/>
              <a:t> </a:t>
            </a:r>
            <a:r>
              <a:rPr lang="en-US" sz="1400" dirty="0" err="1" smtClean="0"/>
              <a:t>Kehutanan</a:t>
            </a:r>
            <a:endParaRPr lang="en-US" sz="1400" dirty="0"/>
          </a:p>
        </p:txBody>
      </p:sp>
    </p:spTree>
    <p:extLst>
      <p:ext uri="{BB962C8B-B14F-4D97-AF65-F5344CB8AC3E}">
        <p14:creationId xmlns:p14="http://schemas.microsoft.com/office/powerpoint/2010/main" val="60826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Restorasi</a:t>
            </a:r>
            <a:r>
              <a:rPr lang="en-US" dirty="0" smtClean="0"/>
              <a:t> </a:t>
            </a:r>
            <a:r>
              <a:rPr lang="en-US" dirty="0" err="1" smtClean="0"/>
              <a:t>Ekosistem</a:t>
            </a:r>
            <a:r>
              <a:rPr lang="en-US" dirty="0" smtClean="0"/>
              <a:t> </a:t>
            </a:r>
            <a:r>
              <a:rPr lang="en-US" dirty="0" err="1" smtClean="0"/>
              <a:t>dan</a:t>
            </a:r>
            <a:r>
              <a:rPr lang="en-US" dirty="0" smtClean="0"/>
              <a:t> </a:t>
            </a:r>
            <a:r>
              <a:rPr lang="en-US" dirty="0" err="1" smtClean="0"/>
              <a:t>Perubahan</a:t>
            </a:r>
            <a:r>
              <a:rPr lang="en-US" dirty="0" smtClean="0"/>
              <a:t> </a:t>
            </a:r>
            <a:r>
              <a:rPr lang="en-US" dirty="0" err="1" smtClean="0"/>
              <a:t>Iklim</a:t>
            </a:r>
            <a:endParaRPr lang="en-US" dirty="0"/>
          </a:p>
        </p:txBody>
      </p:sp>
      <p:sp>
        <p:nvSpPr>
          <p:cNvPr id="3" name="Content Placeholder 2"/>
          <p:cNvSpPr>
            <a:spLocks noGrp="1"/>
          </p:cNvSpPr>
          <p:nvPr>
            <p:ph idx="1"/>
          </p:nvPr>
        </p:nvSpPr>
        <p:spPr>
          <a:xfrm>
            <a:off x="457200" y="2286000"/>
            <a:ext cx="8077200" cy="4267200"/>
          </a:xfrm>
        </p:spPr>
        <p:txBody>
          <a:bodyPr>
            <a:normAutofit fontScale="55000" lnSpcReduction="20000"/>
          </a:bodyPr>
          <a:lstStyle/>
          <a:p>
            <a:r>
              <a:rPr lang="en-US" dirty="0" err="1"/>
              <a:t>Kawasan</a:t>
            </a:r>
            <a:r>
              <a:rPr lang="en-US" dirty="0"/>
              <a:t> </a:t>
            </a:r>
            <a:r>
              <a:rPr lang="en-US" dirty="0" err="1"/>
              <a:t>hutan</a:t>
            </a:r>
            <a:r>
              <a:rPr lang="en-US" dirty="0"/>
              <a:t> </a:t>
            </a:r>
            <a:r>
              <a:rPr lang="en-US" dirty="0" err="1"/>
              <a:t>berperan</a:t>
            </a:r>
            <a:r>
              <a:rPr lang="en-US" dirty="0"/>
              <a:t> </a:t>
            </a:r>
            <a:r>
              <a:rPr lang="en-US" dirty="0" err="1"/>
              <a:t>menurunkan</a:t>
            </a:r>
            <a:r>
              <a:rPr lang="en-US" dirty="0"/>
              <a:t> </a:t>
            </a:r>
            <a:r>
              <a:rPr lang="en-US" dirty="0" err="1"/>
              <a:t>emisi</a:t>
            </a:r>
            <a:r>
              <a:rPr lang="en-US" dirty="0"/>
              <a:t> </a:t>
            </a:r>
            <a:r>
              <a:rPr lang="en-US" dirty="0" err="1"/>
              <a:t>sebesar</a:t>
            </a:r>
            <a:r>
              <a:rPr lang="en-US" dirty="0"/>
              <a:t> 14% </a:t>
            </a:r>
            <a:r>
              <a:rPr lang="en-US" dirty="0" err="1"/>
              <a:t>untuk</a:t>
            </a:r>
            <a:r>
              <a:rPr lang="en-US" dirty="0"/>
              <a:t> unilateral yang </a:t>
            </a:r>
            <a:r>
              <a:rPr lang="en-US" dirty="0" err="1"/>
              <a:t>akan</a:t>
            </a:r>
            <a:r>
              <a:rPr lang="en-US" dirty="0"/>
              <a:t> </a:t>
            </a:r>
            <a:r>
              <a:rPr lang="en-US" dirty="0" err="1"/>
              <a:t>dicapai</a:t>
            </a:r>
            <a:r>
              <a:rPr lang="en-US" dirty="0"/>
              <a:t> </a:t>
            </a:r>
            <a:r>
              <a:rPr lang="en-US" dirty="0" err="1"/>
              <a:t>dengan</a:t>
            </a:r>
            <a:r>
              <a:rPr lang="en-US" dirty="0"/>
              <a:t> </a:t>
            </a:r>
            <a:r>
              <a:rPr lang="en-US" dirty="0" err="1"/>
              <a:t>menemukenali</a:t>
            </a:r>
            <a:r>
              <a:rPr lang="en-US" dirty="0"/>
              <a:t> </a:t>
            </a:r>
            <a:r>
              <a:rPr lang="en-US" dirty="0" err="1"/>
              <a:t>dan</a:t>
            </a:r>
            <a:r>
              <a:rPr lang="en-US" dirty="0"/>
              <a:t> </a:t>
            </a:r>
            <a:r>
              <a:rPr lang="en-US" dirty="0" err="1"/>
              <a:t>mengelola</a:t>
            </a:r>
            <a:r>
              <a:rPr lang="en-US" dirty="0"/>
              <a:t> </a:t>
            </a:r>
            <a:r>
              <a:rPr lang="en-US" dirty="0" err="1"/>
              <a:t>secara</a:t>
            </a:r>
            <a:r>
              <a:rPr lang="en-US" dirty="0"/>
              <a:t> </a:t>
            </a:r>
            <a:r>
              <a:rPr lang="en-US" dirty="0" err="1"/>
              <a:t>baik</a:t>
            </a:r>
            <a:r>
              <a:rPr lang="en-US" dirty="0"/>
              <a:t> </a:t>
            </a:r>
            <a:r>
              <a:rPr lang="en-US" dirty="0" err="1"/>
              <a:t>deforestasi</a:t>
            </a:r>
            <a:r>
              <a:rPr lang="en-US" dirty="0"/>
              <a:t> </a:t>
            </a:r>
            <a:r>
              <a:rPr lang="en-US" dirty="0" err="1"/>
              <a:t>dan</a:t>
            </a:r>
            <a:r>
              <a:rPr lang="en-US" dirty="0"/>
              <a:t> </a:t>
            </a:r>
            <a:r>
              <a:rPr lang="en-US" dirty="0" err="1"/>
              <a:t>menemukenali</a:t>
            </a:r>
            <a:r>
              <a:rPr lang="en-US" dirty="0"/>
              <a:t> </a:t>
            </a:r>
            <a:r>
              <a:rPr lang="en-US" dirty="0" err="1"/>
              <a:t>dan</a:t>
            </a:r>
            <a:r>
              <a:rPr lang="en-US" dirty="0"/>
              <a:t> </a:t>
            </a:r>
            <a:r>
              <a:rPr lang="en-US" dirty="0" err="1"/>
              <a:t>mengatasi</a:t>
            </a:r>
            <a:r>
              <a:rPr lang="en-US" dirty="0"/>
              <a:t> degraded forest.</a:t>
            </a:r>
          </a:p>
          <a:p>
            <a:endParaRPr lang="en-US" dirty="0"/>
          </a:p>
          <a:p>
            <a:r>
              <a:rPr lang="en-US" dirty="0" err="1"/>
              <a:t>Potensi</a:t>
            </a:r>
            <a:r>
              <a:rPr lang="en-US" dirty="0"/>
              <a:t> </a:t>
            </a:r>
            <a:r>
              <a:rPr lang="en-US" dirty="0" err="1"/>
              <a:t>untuk</a:t>
            </a:r>
            <a:r>
              <a:rPr lang="en-US" dirty="0"/>
              <a:t> </a:t>
            </a:r>
            <a:r>
              <a:rPr lang="en-US" dirty="0" err="1"/>
              <a:t>pengembangan</a:t>
            </a:r>
            <a:r>
              <a:rPr lang="en-US" dirty="0"/>
              <a:t> </a:t>
            </a:r>
            <a:r>
              <a:rPr lang="en-US" dirty="0" err="1"/>
              <a:t>restorasi</a:t>
            </a:r>
            <a:r>
              <a:rPr lang="en-US" dirty="0"/>
              <a:t> </a:t>
            </a:r>
            <a:r>
              <a:rPr lang="en-US" dirty="0" err="1"/>
              <a:t>ekosistem</a:t>
            </a:r>
            <a:r>
              <a:rPr lang="en-US" dirty="0"/>
              <a:t>  </a:t>
            </a:r>
            <a:r>
              <a:rPr lang="en-US" dirty="0" err="1"/>
              <a:t>bila</a:t>
            </a:r>
            <a:r>
              <a:rPr lang="en-US" dirty="0"/>
              <a:t> 5% </a:t>
            </a:r>
            <a:r>
              <a:rPr lang="en-US" dirty="0" err="1"/>
              <a:t>dari</a:t>
            </a:r>
            <a:r>
              <a:rPr lang="en-US" dirty="0"/>
              <a:t> </a:t>
            </a:r>
            <a:r>
              <a:rPr lang="en-US" dirty="0" err="1"/>
              <a:t>kawasan</a:t>
            </a:r>
            <a:r>
              <a:rPr lang="en-US" dirty="0"/>
              <a:t> </a:t>
            </a:r>
            <a:r>
              <a:rPr lang="en-US" dirty="0" err="1"/>
              <a:t>hutan</a:t>
            </a:r>
            <a:r>
              <a:rPr lang="en-US" dirty="0"/>
              <a:t> yang </a:t>
            </a:r>
            <a:r>
              <a:rPr lang="en-US" dirty="0" err="1"/>
              <a:t>rusak</a:t>
            </a:r>
            <a:r>
              <a:rPr lang="en-US" dirty="0"/>
              <a:t> </a:t>
            </a:r>
            <a:r>
              <a:rPr lang="en-US" dirty="0" err="1"/>
              <a:t>dijadikan</a:t>
            </a:r>
            <a:r>
              <a:rPr lang="en-US" dirty="0"/>
              <a:t> </a:t>
            </a:r>
            <a:r>
              <a:rPr lang="en-US" dirty="0" err="1"/>
              <a:t>lokasi</a:t>
            </a:r>
            <a:r>
              <a:rPr lang="en-US" dirty="0"/>
              <a:t> </a:t>
            </a:r>
            <a:r>
              <a:rPr lang="en-US" dirty="0" err="1"/>
              <a:t>pengembangan</a:t>
            </a:r>
            <a:r>
              <a:rPr lang="en-US" dirty="0"/>
              <a:t> </a:t>
            </a:r>
            <a:r>
              <a:rPr lang="en-US" dirty="0" err="1"/>
              <a:t>restorasi</a:t>
            </a:r>
            <a:r>
              <a:rPr lang="en-US" dirty="0"/>
              <a:t> </a:t>
            </a:r>
            <a:r>
              <a:rPr lang="en-US" dirty="0" err="1"/>
              <a:t>ekosistem</a:t>
            </a:r>
            <a:r>
              <a:rPr lang="en-US" dirty="0"/>
              <a:t> </a:t>
            </a:r>
            <a:r>
              <a:rPr lang="en-US" dirty="0" err="1"/>
              <a:t>maka</a:t>
            </a:r>
            <a:r>
              <a:rPr lang="en-US" dirty="0"/>
              <a:t> paling </a:t>
            </a:r>
            <a:r>
              <a:rPr lang="en-US" dirty="0" err="1"/>
              <a:t>tidak</a:t>
            </a:r>
            <a:r>
              <a:rPr lang="en-US" dirty="0"/>
              <a:t> </a:t>
            </a:r>
            <a:r>
              <a:rPr lang="en-US" dirty="0" err="1"/>
              <a:t>seluas</a:t>
            </a:r>
            <a:r>
              <a:rPr lang="en-US" dirty="0"/>
              <a:t> 9,5 </a:t>
            </a:r>
            <a:r>
              <a:rPr lang="en-US" dirty="0" err="1"/>
              <a:t>juta</a:t>
            </a:r>
            <a:r>
              <a:rPr lang="en-US" dirty="0"/>
              <a:t> ha </a:t>
            </a:r>
            <a:r>
              <a:rPr lang="en-US" dirty="0" err="1"/>
              <a:t>dapat</a:t>
            </a:r>
            <a:r>
              <a:rPr lang="en-US" dirty="0"/>
              <a:t> </a:t>
            </a:r>
            <a:r>
              <a:rPr lang="en-US" dirty="0" err="1"/>
              <a:t>direvitalisasi</a:t>
            </a:r>
            <a:endParaRPr lang="en-US" dirty="0"/>
          </a:p>
          <a:p>
            <a:endParaRPr lang="en-US" dirty="0"/>
          </a:p>
          <a:p>
            <a:r>
              <a:rPr lang="en-US" dirty="0" err="1"/>
              <a:t>Bila</a:t>
            </a:r>
            <a:r>
              <a:rPr lang="en-US" dirty="0"/>
              <a:t> </a:t>
            </a:r>
            <a:r>
              <a:rPr lang="en-US" dirty="0" err="1"/>
              <a:t>restorasi</a:t>
            </a:r>
            <a:r>
              <a:rPr lang="en-US" dirty="0"/>
              <a:t> </a:t>
            </a:r>
            <a:r>
              <a:rPr lang="en-US" dirty="0" err="1"/>
              <a:t>ekosistem</a:t>
            </a:r>
            <a:r>
              <a:rPr lang="en-US" dirty="0"/>
              <a:t> </a:t>
            </a:r>
            <a:r>
              <a:rPr lang="en-US" dirty="0" err="1"/>
              <a:t>telah</a:t>
            </a:r>
            <a:r>
              <a:rPr lang="en-US" dirty="0"/>
              <a:t> </a:t>
            </a:r>
            <a:r>
              <a:rPr lang="en-US" dirty="0" err="1"/>
              <a:t>dapat</a:t>
            </a:r>
            <a:r>
              <a:rPr lang="en-US" dirty="0"/>
              <a:t> </a:t>
            </a:r>
            <a:r>
              <a:rPr lang="en-US" dirty="0" err="1"/>
              <a:t>dicapai</a:t>
            </a:r>
            <a:r>
              <a:rPr lang="en-US" dirty="0"/>
              <a:t> </a:t>
            </a:r>
            <a:r>
              <a:rPr lang="en-US" dirty="0" err="1"/>
              <a:t>artinya</a:t>
            </a:r>
            <a:r>
              <a:rPr lang="en-US" dirty="0"/>
              <a:t> ‘ultimate goal’ </a:t>
            </a:r>
            <a:r>
              <a:rPr lang="en-US" dirty="0" err="1"/>
              <a:t>yaitu</a:t>
            </a:r>
            <a:r>
              <a:rPr lang="en-US" dirty="0"/>
              <a:t> ‘multiple use of forest’ </a:t>
            </a:r>
            <a:r>
              <a:rPr lang="en-US" dirty="0" err="1"/>
              <a:t>telah</a:t>
            </a:r>
            <a:r>
              <a:rPr lang="en-US" dirty="0"/>
              <a:t> </a:t>
            </a:r>
            <a:r>
              <a:rPr lang="en-US" dirty="0" err="1"/>
              <a:t>dapat</a:t>
            </a:r>
            <a:r>
              <a:rPr lang="en-US" dirty="0"/>
              <a:t> </a:t>
            </a:r>
            <a:r>
              <a:rPr lang="en-US" dirty="0" err="1"/>
              <a:t>dicapai</a:t>
            </a:r>
            <a:r>
              <a:rPr lang="en-US" dirty="0"/>
              <a:t>, </a:t>
            </a:r>
            <a:r>
              <a:rPr lang="en-US" dirty="0" err="1"/>
              <a:t>termasuk</a:t>
            </a:r>
            <a:r>
              <a:rPr lang="en-US" dirty="0"/>
              <a:t> </a:t>
            </a:r>
            <a:r>
              <a:rPr lang="en-US" dirty="0" err="1"/>
              <a:t>didalamnya</a:t>
            </a:r>
            <a:r>
              <a:rPr lang="en-US" dirty="0"/>
              <a:t> </a:t>
            </a:r>
            <a:r>
              <a:rPr lang="en-US" dirty="0" err="1"/>
              <a:t>fungsi</a:t>
            </a:r>
            <a:r>
              <a:rPr lang="en-US" dirty="0"/>
              <a:t> </a:t>
            </a:r>
            <a:r>
              <a:rPr lang="en-US" dirty="0" err="1"/>
              <a:t>hutan</a:t>
            </a:r>
            <a:r>
              <a:rPr lang="en-US" dirty="0"/>
              <a:t> </a:t>
            </a:r>
            <a:r>
              <a:rPr lang="en-US" dirty="0" err="1"/>
              <a:t>sebagai</a:t>
            </a:r>
            <a:r>
              <a:rPr lang="en-US" dirty="0"/>
              <a:t> </a:t>
            </a:r>
            <a:r>
              <a:rPr lang="en-US" dirty="0" err="1"/>
              <a:t>penyerap</a:t>
            </a:r>
            <a:r>
              <a:rPr lang="en-US" dirty="0"/>
              <a:t> </a:t>
            </a:r>
            <a:r>
              <a:rPr lang="en-US" dirty="0" err="1"/>
              <a:t>karbon</a:t>
            </a:r>
            <a:r>
              <a:rPr lang="en-US" dirty="0"/>
              <a:t>  </a:t>
            </a:r>
            <a:r>
              <a:rPr lang="en-US" dirty="0" err="1"/>
              <a:t>menurunkan</a:t>
            </a:r>
            <a:r>
              <a:rPr lang="en-US" dirty="0"/>
              <a:t> </a:t>
            </a:r>
            <a:r>
              <a:rPr lang="en-US" dirty="0" err="1"/>
              <a:t>konsentrasi</a:t>
            </a:r>
            <a:r>
              <a:rPr lang="en-US" dirty="0"/>
              <a:t> </a:t>
            </a:r>
            <a:r>
              <a:rPr lang="en-US" dirty="0" err="1"/>
              <a:t>karbon</a:t>
            </a:r>
            <a:r>
              <a:rPr lang="en-US" dirty="0"/>
              <a:t> di </a:t>
            </a:r>
            <a:r>
              <a:rPr lang="en-US" dirty="0" err="1"/>
              <a:t>udara</a:t>
            </a:r>
            <a:r>
              <a:rPr lang="en-US" dirty="0"/>
              <a:t> (</a:t>
            </a:r>
            <a:r>
              <a:rPr lang="en-US" dirty="0" err="1"/>
              <a:t>bukan</a:t>
            </a:r>
            <a:r>
              <a:rPr lang="en-US" dirty="0"/>
              <a:t> </a:t>
            </a:r>
            <a:r>
              <a:rPr lang="en-US" dirty="0" err="1"/>
              <a:t>menurunkan</a:t>
            </a:r>
            <a:r>
              <a:rPr lang="en-US" dirty="0"/>
              <a:t> </a:t>
            </a:r>
            <a:r>
              <a:rPr lang="en-US" dirty="0" err="1"/>
              <a:t>emisi</a:t>
            </a:r>
            <a:r>
              <a:rPr lang="en-US" dirty="0"/>
              <a:t>)</a:t>
            </a:r>
          </a:p>
          <a:p>
            <a:endParaRPr lang="en-US" dirty="0"/>
          </a:p>
          <a:p>
            <a:r>
              <a:rPr lang="en-US" dirty="0" err="1"/>
              <a:t>Bila</a:t>
            </a:r>
            <a:r>
              <a:rPr lang="en-US" dirty="0"/>
              <a:t> </a:t>
            </a:r>
            <a:r>
              <a:rPr lang="en-US" dirty="0" err="1"/>
              <a:t>keseimbangan</a:t>
            </a:r>
            <a:r>
              <a:rPr lang="en-US" dirty="0"/>
              <a:t> </a:t>
            </a:r>
            <a:r>
              <a:rPr lang="en-US" dirty="0" err="1"/>
              <a:t>hayati</a:t>
            </a:r>
            <a:r>
              <a:rPr lang="en-US" dirty="0"/>
              <a:t> </a:t>
            </a:r>
            <a:r>
              <a:rPr lang="en-US" dirty="0" err="1"/>
              <a:t>sebagai</a:t>
            </a:r>
            <a:r>
              <a:rPr lang="en-US" dirty="0"/>
              <a:t> proses </a:t>
            </a:r>
            <a:r>
              <a:rPr lang="en-US" dirty="0" err="1"/>
              <a:t>restorasi</a:t>
            </a:r>
            <a:r>
              <a:rPr lang="en-US" dirty="0"/>
              <a:t> </a:t>
            </a:r>
            <a:r>
              <a:rPr lang="en-US" dirty="0" err="1"/>
              <a:t>ekosistem</a:t>
            </a:r>
            <a:r>
              <a:rPr lang="en-US" dirty="0"/>
              <a:t> </a:t>
            </a:r>
            <a:r>
              <a:rPr lang="en-US" dirty="0" err="1"/>
              <a:t>telah</a:t>
            </a:r>
            <a:r>
              <a:rPr lang="en-US" dirty="0"/>
              <a:t> </a:t>
            </a:r>
            <a:r>
              <a:rPr lang="en-US" dirty="0" err="1"/>
              <a:t>tercapai</a:t>
            </a:r>
            <a:r>
              <a:rPr lang="en-US" dirty="0"/>
              <a:t> </a:t>
            </a:r>
            <a:r>
              <a:rPr lang="en-US" dirty="0" err="1"/>
              <a:t>dan</a:t>
            </a:r>
            <a:r>
              <a:rPr lang="en-US" dirty="0"/>
              <a:t> </a:t>
            </a:r>
            <a:r>
              <a:rPr lang="en-US" dirty="0" err="1"/>
              <a:t>pemegang</a:t>
            </a:r>
            <a:r>
              <a:rPr lang="en-US" dirty="0"/>
              <a:t> </a:t>
            </a:r>
            <a:r>
              <a:rPr lang="en-US" dirty="0" err="1"/>
              <a:t>izin</a:t>
            </a:r>
            <a:r>
              <a:rPr lang="en-US" dirty="0"/>
              <a:t> </a:t>
            </a:r>
            <a:r>
              <a:rPr lang="en-US" dirty="0" err="1"/>
              <a:t>ingin</a:t>
            </a:r>
            <a:r>
              <a:rPr lang="en-US" dirty="0"/>
              <a:t> </a:t>
            </a:r>
            <a:r>
              <a:rPr lang="en-US" dirty="0" err="1"/>
              <a:t>memanfaatkan</a:t>
            </a:r>
            <a:r>
              <a:rPr lang="en-US" dirty="0"/>
              <a:t> </a:t>
            </a:r>
            <a:r>
              <a:rPr lang="en-US" dirty="0" err="1"/>
              <a:t>kayu</a:t>
            </a:r>
            <a:r>
              <a:rPr lang="en-US" dirty="0"/>
              <a:t> (IUPHHK) </a:t>
            </a:r>
            <a:r>
              <a:rPr lang="en-US" dirty="0" err="1"/>
              <a:t>maka</a:t>
            </a:r>
            <a:r>
              <a:rPr lang="en-US" dirty="0"/>
              <a:t> ‘</a:t>
            </a:r>
            <a:r>
              <a:rPr lang="en-US" dirty="0" err="1"/>
              <a:t>kembali</a:t>
            </a:r>
            <a:r>
              <a:rPr lang="en-US" dirty="0"/>
              <a:t> </a:t>
            </a:r>
            <a:r>
              <a:rPr lang="en-US" dirty="0" err="1"/>
              <a:t>ke</a:t>
            </a:r>
            <a:r>
              <a:rPr lang="en-US" dirty="0"/>
              <a:t> </a:t>
            </a:r>
            <a:r>
              <a:rPr lang="en-US" dirty="0" err="1"/>
              <a:t>khittah</a:t>
            </a:r>
            <a:r>
              <a:rPr lang="en-US" dirty="0"/>
              <a:t>’ </a:t>
            </a:r>
            <a:r>
              <a:rPr lang="en-US" dirty="0" err="1"/>
              <a:t>untuk</a:t>
            </a:r>
            <a:r>
              <a:rPr lang="en-US" dirty="0"/>
              <a:t> </a:t>
            </a:r>
            <a:r>
              <a:rPr lang="en-US" dirty="0" err="1"/>
              <a:t>menerapkan</a:t>
            </a:r>
            <a:r>
              <a:rPr lang="en-US" dirty="0"/>
              <a:t> SFM, </a:t>
            </a:r>
            <a:r>
              <a:rPr lang="en-US" dirty="0" err="1"/>
              <a:t>termasuk</a:t>
            </a:r>
            <a:r>
              <a:rPr lang="en-US" dirty="0"/>
              <a:t> </a:t>
            </a:r>
            <a:r>
              <a:rPr lang="en-US" dirty="0" err="1"/>
              <a:t>aplikasi</a:t>
            </a:r>
            <a:r>
              <a:rPr lang="en-US" dirty="0"/>
              <a:t> RIL </a:t>
            </a:r>
            <a:r>
              <a:rPr lang="en-US" dirty="0" err="1"/>
              <a:t>dan</a:t>
            </a:r>
            <a:r>
              <a:rPr lang="en-US" dirty="0"/>
              <a:t> </a:t>
            </a:r>
            <a:r>
              <a:rPr lang="en-US" dirty="0" err="1"/>
              <a:t>silviculture</a:t>
            </a:r>
            <a:r>
              <a:rPr lang="en-US" dirty="0"/>
              <a:t>, </a:t>
            </a:r>
            <a:r>
              <a:rPr lang="en-US" dirty="0" err="1"/>
              <a:t>secara</a:t>
            </a:r>
            <a:r>
              <a:rPr lang="en-US" dirty="0"/>
              <a:t> </a:t>
            </a:r>
            <a:r>
              <a:rPr lang="en-US" dirty="0" err="1"/>
              <a:t>konsisten</a:t>
            </a:r>
            <a:r>
              <a:rPr lang="en-US" dirty="0"/>
              <a:t>  </a:t>
            </a:r>
            <a:r>
              <a:rPr lang="en-US" dirty="0" err="1"/>
              <a:t>mengeluarkan</a:t>
            </a:r>
            <a:r>
              <a:rPr lang="en-US" dirty="0"/>
              <a:t> </a:t>
            </a:r>
            <a:r>
              <a:rPr lang="en-US" dirty="0" err="1"/>
              <a:t>emisi</a:t>
            </a:r>
            <a:r>
              <a:rPr lang="en-US" dirty="0"/>
              <a:t> </a:t>
            </a:r>
            <a:r>
              <a:rPr lang="en-US" dirty="0" err="1"/>
              <a:t>akibat</a:t>
            </a:r>
            <a:r>
              <a:rPr lang="en-US" dirty="0"/>
              <a:t> planned </a:t>
            </a:r>
            <a:r>
              <a:rPr lang="en-US" dirty="0" smtClean="0"/>
              <a:t>deforestation</a:t>
            </a:r>
            <a:endParaRPr lang="en-US" dirty="0"/>
          </a:p>
        </p:txBody>
      </p:sp>
    </p:spTree>
    <p:extLst>
      <p:ext uri="{BB962C8B-B14F-4D97-AF65-F5344CB8AC3E}">
        <p14:creationId xmlns:p14="http://schemas.microsoft.com/office/powerpoint/2010/main" val="1347646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Peran</a:t>
            </a:r>
            <a:r>
              <a:rPr lang="en-US" dirty="0" smtClean="0"/>
              <a:t> </a:t>
            </a:r>
            <a:r>
              <a:rPr lang="en-US" dirty="0" err="1" smtClean="0"/>
              <a:t>Strategis</a:t>
            </a:r>
            <a:r>
              <a:rPr lang="en-US" dirty="0" smtClean="0"/>
              <a:t> </a:t>
            </a:r>
            <a:r>
              <a:rPr lang="en-US" dirty="0" err="1"/>
              <a:t>Mimika</a:t>
            </a:r>
            <a:r>
              <a:rPr lang="en-US" dirty="0"/>
              <a:t> </a:t>
            </a:r>
            <a:r>
              <a:rPr lang="en-US" dirty="0" err="1"/>
              <a:t>dalam</a:t>
            </a:r>
            <a:r>
              <a:rPr lang="en-US" dirty="0"/>
              <a:t> </a:t>
            </a:r>
            <a:r>
              <a:rPr lang="en-US" dirty="0" err="1" smtClean="0"/>
              <a:t>Isu</a:t>
            </a:r>
            <a:r>
              <a:rPr lang="en-US" dirty="0" smtClean="0"/>
              <a:t> </a:t>
            </a:r>
            <a:r>
              <a:rPr lang="en-US" dirty="0" err="1" smtClean="0"/>
              <a:t>Perubahan</a:t>
            </a:r>
            <a:r>
              <a:rPr lang="en-US" dirty="0" smtClean="0"/>
              <a:t> </a:t>
            </a:r>
            <a:r>
              <a:rPr lang="en-US" dirty="0" err="1" smtClean="0"/>
              <a:t>Iklim</a:t>
            </a:r>
            <a:r>
              <a:rPr lang="en-US" dirty="0" smtClean="0"/>
              <a:t> Global</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600" y="2493110"/>
            <a:ext cx="5845013" cy="4136290"/>
          </a:xfrm>
          <a:prstGeom prst="rect">
            <a:avLst/>
          </a:prstGeom>
        </p:spPr>
      </p:pic>
      <p:sp>
        <p:nvSpPr>
          <p:cNvPr id="6" name="Content Placeholder 2"/>
          <p:cNvSpPr>
            <a:spLocks noGrp="1"/>
          </p:cNvSpPr>
          <p:nvPr>
            <p:ph idx="1"/>
          </p:nvPr>
        </p:nvSpPr>
        <p:spPr>
          <a:xfrm>
            <a:off x="457200" y="2286000"/>
            <a:ext cx="2838158" cy="4191000"/>
          </a:xfrm>
        </p:spPr>
        <p:txBody>
          <a:bodyPr>
            <a:normAutofit fontScale="70000" lnSpcReduction="20000"/>
          </a:bodyPr>
          <a:lstStyle/>
          <a:p>
            <a:r>
              <a:rPr lang="en-US" dirty="0" err="1"/>
              <a:t>Hutan</a:t>
            </a:r>
            <a:r>
              <a:rPr lang="en-US" dirty="0"/>
              <a:t> </a:t>
            </a:r>
            <a:r>
              <a:rPr lang="en-US" b="1" dirty="0"/>
              <a:t>mangrove </a:t>
            </a:r>
            <a:r>
              <a:rPr lang="en-US" dirty="0" err="1"/>
              <a:t>Mimika</a:t>
            </a:r>
            <a:r>
              <a:rPr lang="en-US" dirty="0"/>
              <a:t> </a:t>
            </a:r>
            <a:r>
              <a:rPr lang="id-ID" dirty="0"/>
              <a:t>245.713,87 ha</a:t>
            </a:r>
            <a:r>
              <a:rPr lang="en-US" dirty="0"/>
              <a:t> (BP DAS Papua, 2010</a:t>
            </a:r>
            <a:r>
              <a:rPr lang="en-US" dirty="0" smtClean="0"/>
              <a:t>)</a:t>
            </a:r>
          </a:p>
          <a:p>
            <a:r>
              <a:rPr lang="en-US" dirty="0" err="1" smtClean="0"/>
              <a:t>Mimika</a:t>
            </a:r>
            <a:r>
              <a:rPr lang="en-US" dirty="0" smtClean="0"/>
              <a:t> </a:t>
            </a:r>
            <a:r>
              <a:rPr lang="en-US" dirty="0" err="1" smtClean="0"/>
              <a:t>memiliki</a:t>
            </a:r>
            <a:r>
              <a:rPr lang="en-US" dirty="0" smtClean="0"/>
              <a:t> Taman </a:t>
            </a:r>
            <a:r>
              <a:rPr lang="en-US" dirty="0" err="1" smtClean="0"/>
              <a:t>Nasional</a:t>
            </a:r>
            <a:r>
              <a:rPr lang="en-US" dirty="0" smtClean="0"/>
              <a:t> </a:t>
            </a:r>
            <a:r>
              <a:rPr lang="en-US" b="1" dirty="0" smtClean="0"/>
              <a:t>Lorentz</a:t>
            </a:r>
            <a:r>
              <a:rPr lang="en-US" dirty="0" smtClean="0"/>
              <a:t> </a:t>
            </a:r>
            <a:r>
              <a:rPr lang="en-US" dirty="0" err="1" smtClean="0"/>
              <a:t>sebagai</a:t>
            </a:r>
            <a:r>
              <a:rPr lang="en-US" dirty="0" smtClean="0"/>
              <a:t> </a:t>
            </a:r>
            <a:r>
              <a:rPr lang="en-US" dirty="0" err="1" smtClean="0"/>
              <a:t>Warisan</a:t>
            </a:r>
            <a:r>
              <a:rPr lang="en-US" dirty="0" smtClean="0"/>
              <a:t> </a:t>
            </a:r>
            <a:r>
              <a:rPr lang="en-US" dirty="0" err="1" smtClean="0"/>
              <a:t>Dunia</a:t>
            </a:r>
            <a:r>
              <a:rPr lang="en-US" dirty="0" smtClean="0"/>
              <a:t> </a:t>
            </a:r>
            <a:r>
              <a:rPr lang="en-US" dirty="0" err="1" smtClean="0"/>
              <a:t>dengan</a:t>
            </a:r>
            <a:r>
              <a:rPr lang="en-US" dirty="0" smtClean="0"/>
              <a:t> </a:t>
            </a:r>
            <a:r>
              <a:rPr lang="en-US" b="1" dirty="0" err="1" smtClean="0"/>
              <a:t>ekosistem</a:t>
            </a:r>
            <a:r>
              <a:rPr lang="en-US" dirty="0" smtClean="0"/>
              <a:t> </a:t>
            </a:r>
            <a:r>
              <a:rPr lang="en-US" dirty="0" err="1" smtClean="0"/>
              <a:t>mulai</a:t>
            </a:r>
            <a:r>
              <a:rPr lang="en-US" dirty="0" smtClean="0"/>
              <a:t> </a:t>
            </a:r>
            <a:r>
              <a:rPr lang="en-US" dirty="0" err="1" smtClean="0"/>
              <a:t>dari</a:t>
            </a:r>
            <a:r>
              <a:rPr lang="en-US" dirty="0" smtClean="0"/>
              <a:t> </a:t>
            </a:r>
            <a:r>
              <a:rPr lang="en-US" dirty="0" err="1" smtClean="0"/>
              <a:t>pantai</a:t>
            </a:r>
            <a:r>
              <a:rPr lang="en-US" dirty="0" smtClean="0"/>
              <a:t>, </a:t>
            </a:r>
            <a:r>
              <a:rPr lang="en-US" dirty="0" err="1" smtClean="0"/>
              <a:t>bakau</a:t>
            </a:r>
            <a:r>
              <a:rPr lang="en-US" dirty="0" smtClean="0"/>
              <a:t>, mangrove </a:t>
            </a:r>
            <a:r>
              <a:rPr lang="en-US" dirty="0" err="1" smtClean="0"/>
              <a:t>sampai</a:t>
            </a:r>
            <a:r>
              <a:rPr lang="en-US" dirty="0" smtClean="0"/>
              <a:t> </a:t>
            </a:r>
            <a:r>
              <a:rPr lang="en-US" dirty="0" err="1" smtClean="0"/>
              <a:t>ke</a:t>
            </a:r>
            <a:r>
              <a:rPr lang="en-US" dirty="0" smtClean="0"/>
              <a:t> glacier </a:t>
            </a:r>
          </a:p>
          <a:p>
            <a:endParaRPr lang="en-US" dirty="0"/>
          </a:p>
        </p:txBody>
      </p:sp>
    </p:spTree>
    <p:extLst>
      <p:ext uri="{BB962C8B-B14F-4D97-AF65-F5344CB8AC3E}">
        <p14:creationId xmlns:p14="http://schemas.microsoft.com/office/powerpoint/2010/main" val="38444592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2286000"/>
            <a:ext cx="3048000" cy="3916363"/>
          </a:xfrm>
        </p:spPr>
        <p:txBody>
          <a:bodyPr>
            <a:normAutofit fontScale="77500" lnSpcReduction="20000"/>
          </a:bodyPr>
          <a:lstStyle/>
          <a:p>
            <a:r>
              <a:rPr lang="en-US" b="1" dirty="0" err="1" smtClean="0"/>
              <a:t>Masyarakat</a:t>
            </a:r>
            <a:r>
              <a:rPr lang="en-US" b="1" dirty="0" smtClean="0"/>
              <a:t> </a:t>
            </a:r>
            <a:r>
              <a:rPr lang="en-US" b="1" dirty="0" err="1" smtClean="0"/>
              <a:t>adat</a:t>
            </a:r>
            <a:r>
              <a:rPr lang="en-US" b="1" dirty="0" smtClean="0"/>
              <a:t> </a:t>
            </a:r>
            <a:r>
              <a:rPr lang="en-US" dirty="0" err="1" smtClean="0"/>
              <a:t>menggantungkan</a:t>
            </a:r>
            <a:r>
              <a:rPr lang="en-US" dirty="0" smtClean="0"/>
              <a:t> </a:t>
            </a:r>
            <a:r>
              <a:rPr lang="en-US" dirty="0" err="1" smtClean="0"/>
              <a:t>hidupnya</a:t>
            </a:r>
            <a:r>
              <a:rPr lang="en-US" dirty="0" smtClean="0"/>
              <a:t> </a:t>
            </a:r>
            <a:r>
              <a:rPr lang="en-US" dirty="0" err="1" smtClean="0"/>
              <a:t>pada</a:t>
            </a:r>
            <a:r>
              <a:rPr lang="en-US" dirty="0" smtClean="0"/>
              <a:t> </a:t>
            </a:r>
            <a:r>
              <a:rPr lang="en-US" dirty="0" err="1" smtClean="0"/>
              <a:t>sumberdaya</a:t>
            </a:r>
            <a:r>
              <a:rPr lang="en-US" dirty="0" smtClean="0"/>
              <a:t> </a:t>
            </a:r>
            <a:r>
              <a:rPr lang="en-US" dirty="0" err="1" smtClean="0"/>
              <a:t>hutan</a:t>
            </a:r>
            <a:r>
              <a:rPr lang="en-US" dirty="0" smtClean="0"/>
              <a:t>.</a:t>
            </a:r>
          </a:p>
          <a:p>
            <a:r>
              <a:rPr lang="en-US" dirty="0" err="1" smtClean="0"/>
              <a:t>Kerentanan</a:t>
            </a:r>
            <a:r>
              <a:rPr lang="en-US" dirty="0" smtClean="0"/>
              <a:t> </a:t>
            </a:r>
            <a:r>
              <a:rPr lang="en-US" dirty="0" err="1" smtClean="0"/>
              <a:t>kawasan</a:t>
            </a:r>
            <a:r>
              <a:rPr lang="en-US" dirty="0" smtClean="0"/>
              <a:t> di </a:t>
            </a:r>
            <a:r>
              <a:rPr lang="en-US" dirty="0" err="1" smtClean="0"/>
              <a:t>Mimika</a:t>
            </a:r>
            <a:r>
              <a:rPr lang="en-US" dirty="0" smtClean="0"/>
              <a:t> </a:t>
            </a:r>
            <a:r>
              <a:rPr lang="en-US" dirty="0" err="1" smtClean="0"/>
              <a:t>karena</a:t>
            </a:r>
            <a:r>
              <a:rPr lang="en-US" dirty="0" smtClean="0"/>
              <a:t> </a:t>
            </a:r>
            <a:r>
              <a:rPr lang="en-US" b="1" dirty="0" err="1" smtClean="0"/>
              <a:t>kenaikan</a:t>
            </a:r>
            <a:r>
              <a:rPr lang="en-US" b="1" dirty="0" smtClean="0"/>
              <a:t> air </a:t>
            </a:r>
            <a:r>
              <a:rPr lang="en-US" b="1" dirty="0" err="1" smtClean="0"/>
              <a:t>laut</a:t>
            </a:r>
            <a:r>
              <a:rPr lang="en-US" b="1" dirty="0" smtClean="0"/>
              <a:t> </a:t>
            </a:r>
            <a:r>
              <a:rPr lang="en-US" b="1" dirty="0" err="1" smtClean="0"/>
              <a:t>dan</a:t>
            </a:r>
            <a:r>
              <a:rPr lang="en-US" b="1" dirty="0" smtClean="0"/>
              <a:t> </a:t>
            </a:r>
            <a:r>
              <a:rPr lang="en-US" b="1" dirty="0" err="1" smtClean="0"/>
              <a:t>banjir</a:t>
            </a:r>
            <a:endParaRPr lang="en-US" b="1" dirty="0" smtClean="0"/>
          </a:p>
          <a:p>
            <a:r>
              <a:rPr lang="en-US" dirty="0" err="1" smtClean="0"/>
              <a:t>Menghilangnya</a:t>
            </a:r>
            <a:r>
              <a:rPr lang="en-US" dirty="0" smtClean="0"/>
              <a:t> </a:t>
            </a:r>
            <a:r>
              <a:rPr lang="en-US" b="1" dirty="0" smtClean="0"/>
              <a:t>glacier</a:t>
            </a:r>
            <a:r>
              <a:rPr lang="en-US" dirty="0" smtClean="0"/>
              <a:t> di </a:t>
            </a:r>
            <a:r>
              <a:rPr lang="en-US" dirty="0" err="1" smtClean="0"/>
              <a:t>Pegunungan</a:t>
            </a:r>
            <a:r>
              <a:rPr lang="en-US" dirty="0" smtClean="0"/>
              <a:t> </a:t>
            </a:r>
            <a:r>
              <a:rPr lang="en-US" dirty="0" err="1" smtClean="0"/>
              <a:t>Cartenz</a:t>
            </a:r>
            <a:r>
              <a:rPr lang="en-US" dirty="0" smtClean="0"/>
              <a:t>  </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2584" y="2286000"/>
            <a:ext cx="2742791" cy="1990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2584" y="4648200"/>
            <a:ext cx="2714724" cy="1927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169619" y="2209800"/>
            <a:ext cx="2488182" cy="523220"/>
          </a:xfrm>
          <a:prstGeom prst="rect">
            <a:avLst/>
          </a:prstGeom>
          <a:noFill/>
        </p:spPr>
        <p:txBody>
          <a:bodyPr wrap="none" rtlCol="0">
            <a:spAutoFit/>
          </a:bodyPr>
          <a:lstStyle/>
          <a:p>
            <a:r>
              <a:rPr lang="en-US" dirty="0" err="1" smtClean="0"/>
              <a:t>Carstentz</a:t>
            </a:r>
            <a:r>
              <a:rPr lang="en-US" dirty="0" smtClean="0"/>
              <a:t> 1936</a:t>
            </a:r>
            <a:endParaRPr lang="en-US" dirty="0"/>
          </a:p>
        </p:txBody>
      </p:sp>
      <p:sp>
        <p:nvSpPr>
          <p:cNvPr id="8" name="TextBox 7"/>
          <p:cNvSpPr txBox="1"/>
          <p:nvPr/>
        </p:nvSpPr>
        <p:spPr>
          <a:xfrm>
            <a:off x="6169619" y="4399234"/>
            <a:ext cx="2488182" cy="523220"/>
          </a:xfrm>
          <a:prstGeom prst="rect">
            <a:avLst/>
          </a:prstGeom>
          <a:noFill/>
        </p:spPr>
        <p:txBody>
          <a:bodyPr wrap="none" rtlCol="0">
            <a:spAutoFit/>
          </a:bodyPr>
          <a:lstStyle/>
          <a:p>
            <a:r>
              <a:rPr lang="en-US" dirty="0" err="1" smtClean="0"/>
              <a:t>Carstentz</a:t>
            </a:r>
            <a:r>
              <a:rPr lang="en-US" dirty="0" smtClean="0"/>
              <a:t> 1972</a:t>
            </a: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5784" y="4094462"/>
            <a:ext cx="2261616" cy="2611138"/>
          </a:xfrm>
          <a:prstGeom prst="rect">
            <a:avLst/>
          </a:prstGeom>
        </p:spPr>
      </p:pic>
      <p:sp>
        <p:nvSpPr>
          <p:cNvPr id="7" name="TextBox 6"/>
          <p:cNvSpPr txBox="1"/>
          <p:nvPr/>
        </p:nvSpPr>
        <p:spPr>
          <a:xfrm>
            <a:off x="5860143" y="6567100"/>
            <a:ext cx="1919287" cy="276999"/>
          </a:xfrm>
          <a:prstGeom prst="rect">
            <a:avLst/>
          </a:prstGeom>
          <a:noFill/>
        </p:spPr>
        <p:txBody>
          <a:bodyPr wrap="square" rtlCol="0">
            <a:spAutoFit/>
          </a:bodyPr>
          <a:lstStyle/>
          <a:p>
            <a:r>
              <a:rPr lang="en-US" sz="1200" dirty="0" err="1" smtClean="0"/>
              <a:t>Sumber</a:t>
            </a:r>
            <a:r>
              <a:rPr lang="en-US" sz="1200" dirty="0" smtClean="0"/>
              <a:t>: Wikipedia</a:t>
            </a:r>
            <a:endParaRPr lang="en-US" sz="1200" dirty="0"/>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33800" y="2471410"/>
            <a:ext cx="1956816" cy="1467612"/>
          </a:xfrm>
          <a:prstGeom prst="rect">
            <a:avLst/>
          </a:prstGeom>
        </p:spPr>
      </p:pic>
    </p:spTree>
    <p:extLst>
      <p:ext uri="{BB962C8B-B14F-4D97-AF65-F5344CB8AC3E}">
        <p14:creationId xmlns:p14="http://schemas.microsoft.com/office/powerpoint/2010/main" val="9999174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Perlu</a:t>
            </a:r>
            <a:r>
              <a:rPr lang="en-US" dirty="0" smtClean="0"/>
              <a:t> </a:t>
            </a:r>
            <a:r>
              <a:rPr lang="en-US" dirty="0" err="1" smtClean="0"/>
              <a:t>pengelolaan</a:t>
            </a:r>
            <a:r>
              <a:rPr lang="en-US" dirty="0" smtClean="0"/>
              <a:t> </a:t>
            </a:r>
            <a:r>
              <a:rPr lang="en-US" dirty="0" err="1" smtClean="0"/>
              <a:t>hutan</a:t>
            </a:r>
            <a:r>
              <a:rPr lang="en-US" dirty="0"/>
              <a:t> </a:t>
            </a:r>
            <a:r>
              <a:rPr lang="en-US" dirty="0" smtClean="0"/>
              <a:t>mangrove </a:t>
            </a:r>
            <a:r>
              <a:rPr lang="en-US" dirty="0" err="1" smtClean="0"/>
              <a:t>dan</a:t>
            </a:r>
            <a:r>
              <a:rPr lang="en-US" dirty="0" smtClean="0"/>
              <a:t> </a:t>
            </a:r>
            <a:r>
              <a:rPr lang="en-US" dirty="0" err="1" smtClean="0"/>
              <a:t>lahan</a:t>
            </a:r>
            <a:r>
              <a:rPr lang="en-US" dirty="0" smtClean="0"/>
              <a:t> </a:t>
            </a:r>
            <a:r>
              <a:rPr lang="en-US" dirty="0" err="1" smtClean="0"/>
              <a:t>gambut</a:t>
            </a:r>
            <a:r>
              <a:rPr lang="en-US" dirty="0" smtClean="0"/>
              <a:t> di </a:t>
            </a:r>
            <a:r>
              <a:rPr lang="en-US" dirty="0" err="1" smtClean="0"/>
              <a:t>Mimika</a:t>
            </a:r>
            <a:endParaRPr lang="en-US" dirty="0"/>
          </a:p>
        </p:txBody>
      </p:sp>
      <p:sp>
        <p:nvSpPr>
          <p:cNvPr id="3" name="Content Placeholder 2"/>
          <p:cNvSpPr>
            <a:spLocks noGrp="1"/>
          </p:cNvSpPr>
          <p:nvPr>
            <p:ph idx="1"/>
          </p:nvPr>
        </p:nvSpPr>
        <p:spPr>
          <a:xfrm>
            <a:off x="457200" y="2286000"/>
            <a:ext cx="4953000" cy="4362450"/>
          </a:xfrm>
        </p:spPr>
        <p:txBody>
          <a:bodyPr>
            <a:normAutofit fontScale="92500" lnSpcReduction="10000"/>
          </a:bodyPr>
          <a:lstStyle/>
          <a:p>
            <a:r>
              <a:rPr lang="en-US" dirty="0" err="1" smtClean="0"/>
              <a:t>Pentingnya</a:t>
            </a:r>
            <a:r>
              <a:rPr lang="en-US" dirty="0" smtClean="0"/>
              <a:t> </a:t>
            </a:r>
            <a:r>
              <a:rPr lang="en-US" dirty="0" err="1" smtClean="0"/>
              <a:t>lahan</a:t>
            </a:r>
            <a:r>
              <a:rPr lang="en-US" dirty="0" smtClean="0"/>
              <a:t> </a:t>
            </a:r>
            <a:r>
              <a:rPr lang="en-US" dirty="0" err="1" smtClean="0"/>
              <a:t>gambut</a:t>
            </a:r>
            <a:r>
              <a:rPr lang="en-US" dirty="0" smtClean="0"/>
              <a:t> </a:t>
            </a:r>
            <a:r>
              <a:rPr lang="en-US" dirty="0" err="1" smtClean="0"/>
              <a:t>dalam</a:t>
            </a:r>
            <a:r>
              <a:rPr lang="en-US" dirty="0" smtClean="0"/>
              <a:t> </a:t>
            </a:r>
            <a:r>
              <a:rPr lang="en-US" dirty="0" err="1" smtClean="0"/>
              <a:t>kehidupan</a:t>
            </a:r>
            <a:r>
              <a:rPr lang="en-US" dirty="0" smtClean="0"/>
              <a:t> </a:t>
            </a:r>
            <a:r>
              <a:rPr lang="en-US" dirty="0" err="1" smtClean="0"/>
              <a:t>masyarakat</a:t>
            </a:r>
            <a:r>
              <a:rPr lang="en-US" dirty="0" smtClean="0"/>
              <a:t> </a:t>
            </a:r>
            <a:r>
              <a:rPr lang="en-US" dirty="0" err="1" smtClean="0"/>
              <a:t>Mimika</a:t>
            </a:r>
            <a:r>
              <a:rPr lang="en-US" dirty="0" smtClean="0"/>
              <a:t>.</a:t>
            </a:r>
          </a:p>
          <a:p>
            <a:r>
              <a:rPr lang="en-US" dirty="0" err="1" smtClean="0"/>
              <a:t>Pentingnya</a:t>
            </a:r>
            <a:r>
              <a:rPr lang="en-US" dirty="0" smtClean="0"/>
              <a:t> </a:t>
            </a:r>
            <a:r>
              <a:rPr lang="en-US" dirty="0" err="1" smtClean="0"/>
              <a:t>peran</a:t>
            </a:r>
            <a:r>
              <a:rPr lang="en-US" dirty="0" smtClean="0"/>
              <a:t> mangrove di </a:t>
            </a:r>
            <a:r>
              <a:rPr lang="en-US" dirty="0" err="1" smtClean="0"/>
              <a:t>Mimika</a:t>
            </a:r>
            <a:endParaRPr lang="en-US" dirty="0" smtClean="0"/>
          </a:p>
          <a:p>
            <a:r>
              <a:rPr lang="en-US" dirty="0" err="1" smtClean="0"/>
              <a:t>Perlunya</a:t>
            </a:r>
            <a:r>
              <a:rPr lang="en-US" dirty="0" smtClean="0"/>
              <a:t> </a:t>
            </a:r>
            <a:r>
              <a:rPr lang="en-US" dirty="0" err="1" smtClean="0"/>
              <a:t>perencanaan</a:t>
            </a:r>
            <a:r>
              <a:rPr lang="en-US" dirty="0" smtClean="0"/>
              <a:t>, </a:t>
            </a:r>
            <a:r>
              <a:rPr lang="en-US" dirty="0" err="1" smtClean="0"/>
              <a:t>implementasi</a:t>
            </a:r>
            <a:r>
              <a:rPr lang="en-US" dirty="0" smtClean="0"/>
              <a:t> </a:t>
            </a:r>
            <a:r>
              <a:rPr lang="en-US" dirty="0" err="1" smtClean="0"/>
              <a:t>pembangunan</a:t>
            </a:r>
            <a:r>
              <a:rPr lang="en-US" dirty="0" smtClean="0"/>
              <a:t> </a:t>
            </a:r>
            <a:r>
              <a:rPr lang="en-US" dirty="0" err="1" smtClean="0"/>
              <a:t>dan</a:t>
            </a:r>
            <a:r>
              <a:rPr lang="en-US" dirty="0" smtClean="0"/>
              <a:t> </a:t>
            </a:r>
            <a:r>
              <a:rPr lang="en-US" dirty="0" err="1" smtClean="0"/>
              <a:t>pengelolaan</a:t>
            </a:r>
            <a:r>
              <a:rPr lang="en-US" dirty="0" smtClean="0"/>
              <a:t> SDA yang </a:t>
            </a:r>
            <a:r>
              <a:rPr lang="en-US" dirty="0" err="1" smtClean="0"/>
              <a:t>berkelanjutan</a:t>
            </a:r>
            <a:r>
              <a:rPr lang="en-US" dirty="0" smtClean="0"/>
              <a:t>.</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0057" y="2362200"/>
            <a:ext cx="2667000" cy="200025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0057" y="4648200"/>
            <a:ext cx="2667000" cy="2000250"/>
          </a:xfrm>
          <a:prstGeom prst="rect">
            <a:avLst/>
          </a:prstGeom>
        </p:spPr>
      </p:pic>
    </p:spTree>
    <p:extLst>
      <p:ext uri="{BB962C8B-B14F-4D97-AF65-F5344CB8AC3E}">
        <p14:creationId xmlns:p14="http://schemas.microsoft.com/office/powerpoint/2010/main" val="1914516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Ilustrasi</a:t>
            </a:r>
            <a:r>
              <a:rPr lang="en-US" dirty="0" smtClean="0"/>
              <a:t> </a:t>
            </a:r>
            <a:r>
              <a:rPr lang="en-US" dirty="0" err="1" smtClean="0"/>
              <a:t>Bangunan</a:t>
            </a:r>
            <a:r>
              <a:rPr lang="en-US" dirty="0" smtClean="0"/>
              <a:t> </a:t>
            </a:r>
            <a:r>
              <a:rPr lang="en-US" dirty="0" err="1" smtClean="0"/>
              <a:t>Perubahan</a:t>
            </a:r>
            <a:r>
              <a:rPr lang="en-US" dirty="0" smtClean="0"/>
              <a:t> </a:t>
            </a:r>
            <a:r>
              <a:rPr lang="en-US" dirty="0" err="1" smtClean="0"/>
              <a:t>Iklim</a:t>
            </a:r>
            <a:r>
              <a:rPr lang="en-US" dirty="0" smtClean="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600" y="2145411"/>
            <a:ext cx="6553200" cy="4636389"/>
          </a:xfrm>
          <a:prstGeom prst="rect">
            <a:avLst/>
          </a:prstGeom>
        </p:spPr>
      </p:pic>
      <p:sp>
        <p:nvSpPr>
          <p:cNvPr id="5" name="Content Placeholder 2"/>
          <p:cNvSpPr>
            <a:spLocks noGrp="1"/>
          </p:cNvSpPr>
          <p:nvPr>
            <p:ph idx="1"/>
          </p:nvPr>
        </p:nvSpPr>
        <p:spPr>
          <a:xfrm>
            <a:off x="228600" y="2286000"/>
            <a:ext cx="2514600" cy="3916363"/>
          </a:xfrm>
        </p:spPr>
        <p:txBody>
          <a:bodyPr>
            <a:normAutofit fontScale="92500" lnSpcReduction="10000"/>
          </a:bodyPr>
          <a:lstStyle/>
          <a:p>
            <a:r>
              <a:rPr lang="en-US" sz="3000" b="1" dirty="0" err="1" smtClean="0"/>
              <a:t>Dirilis</a:t>
            </a:r>
            <a:r>
              <a:rPr lang="en-US" sz="3000" b="1" dirty="0" smtClean="0"/>
              <a:t> </a:t>
            </a:r>
            <a:r>
              <a:rPr lang="en-US" sz="3000" b="1" dirty="0" err="1" smtClean="0"/>
              <a:t>pada</a:t>
            </a:r>
            <a:r>
              <a:rPr lang="en-US" sz="3000" b="1" dirty="0" smtClean="0"/>
              <a:t>  </a:t>
            </a:r>
            <a:r>
              <a:rPr lang="en-US" sz="3000" b="1" dirty="0" err="1" smtClean="0"/>
              <a:t>pertemuan</a:t>
            </a:r>
            <a:r>
              <a:rPr lang="en-US" sz="3000" b="1" dirty="0" smtClean="0"/>
              <a:t> Copenhagen 2009.</a:t>
            </a:r>
            <a:endParaRPr lang="en-US" sz="3000" dirty="0" smtClean="0"/>
          </a:p>
          <a:p>
            <a:r>
              <a:rPr lang="en-US" dirty="0" err="1" smtClean="0"/>
              <a:t>Melibatkan</a:t>
            </a:r>
            <a:r>
              <a:rPr lang="en-US" dirty="0" smtClean="0"/>
              <a:t> </a:t>
            </a:r>
            <a:r>
              <a:rPr lang="en-US" b="1" dirty="0" err="1" smtClean="0"/>
              <a:t>muti</a:t>
            </a:r>
            <a:r>
              <a:rPr lang="en-US" b="1" dirty="0" smtClean="0"/>
              <a:t> </a:t>
            </a:r>
            <a:r>
              <a:rPr lang="en-US" b="1" dirty="0" err="1" smtClean="0"/>
              <a:t>pihak</a:t>
            </a:r>
            <a:r>
              <a:rPr lang="en-US" dirty="0" smtClean="0"/>
              <a:t> </a:t>
            </a:r>
            <a:endParaRPr lang="en-US" b="1" dirty="0" smtClean="0"/>
          </a:p>
          <a:p>
            <a:r>
              <a:rPr lang="en-US" dirty="0" err="1" smtClean="0"/>
              <a:t>Melibatkan</a:t>
            </a:r>
            <a:r>
              <a:rPr lang="en-US" dirty="0" smtClean="0"/>
              <a:t> </a:t>
            </a:r>
            <a:r>
              <a:rPr lang="en-US" b="1" dirty="0" err="1" smtClean="0"/>
              <a:t>semua</a:t>
            </a:r>
            <a:r>
              <a:rPr lang="en-US" b="1" dirty="0" smtClean="0"/>
              <a:t> </a:t>
            </a:r>
            <a:r>
              <a:rPr lang="en-US" b="1" dirty="0" err="1" smtClean="0"/>
              <a:t>sektor</a:t>
            </a:r>
            <a:r>
              <a:rPr lang="en-US" b="1" dirty="0" smtClean="0"/>
              <a:t> </a:t>
            </a:r>
            <a:endParaRPr lang="en-US" b="1" dirty="0"/>
          </a:p>
        </p:txBody>
      </p:sp>
    </p:spTree>
    <p:extLst>
      <p:ext uri="{BB962C8B-B14F-4D97-AF65-F5344CB8AC3E}">
        <p14:creationId xmlns:p14="http://schemas.microsoft.com/office/powerpoint/2010/main" val="42803309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lstStyle/>
          <a:p>
            <a:r>
              <a:rPr lang="en-US" dirty="0" err="1" smtClean="0"/>
              <a:t>Terima</a:t>
            </a:r>
            <a:r>
              <a:rPr lang="en-US" dirty="0" smtClean="0"/>
              <a:t> </a:t>
            </a:r>
            <a:r>
              <a:rPr lang="en-US" dirty="0" err="1" smtClean="0"/>
              <a:t>Kasih</a:t>
            </a:r>
            <a:r>
              <a:rPr lang="en-US" dirty="0" smtClean="0"/>
              <a:t> </a:t>
            </a:r>
            <a:endParaRPr lang="en-US" dirty="0"/>
          </a:p>
        </p:txBody>
      </p:sp>
    </p:spTree>
    <p:extLst>
      <p:ext uri="{BB962C8B-B14F-4D97-AF65-F5344CB8AC3E}">
        <p14:creationId xmlns:p14="http://schemas.microsoft.com/office/powerpoint/2010/main" val="2728406475"/>
      </p:ext>
    </p:extLst>
  </p:cSld>
  <p:clrMapOvr>
    <a:masterClrMapping/>
  </p:clrMapOvr>
</p:sld>
</file>

<file path=ppt/theme/theme1.xml><?xml version="1.0" encoding="utf-8"?>
<a:theme xmlns:a="http://schemas.openxmlformats.org/drawingml/2006/main" name="IFACS PPT New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IFACS PPT New Template</Template>
  <TotalTime>611</TotalTime>
  <Words>1325</Words>
  <Application>Microsoft Office PowerPoint</Application>
  <PresentationFormat>On-screen Show (4:3)</PresentationFormat>
  <Paragraphs>153</Paragraphs>
  <Slides>21</Slides>
  <Notes>5</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IFACS PPT New Template</vt:lpstr>
      <vt:lpstr>PowerPoint Presentation</vt:lpstr>
      <vt:lpstr>Pengertian</vt:lpstr>
      <vt:lpstr>Tanda-tanda Perubahan Iklim</vt:lpstr>
      <vt:lpstr>PowerPoint Presentation</vt:lpstr>
      <vt:lpstr>PowerPoint Presentation</vt:lpstr>
      <vt:lpstr>Dampak Perubahan Iklim </vt:lpstr>
      <vt:lpstr>Penyebab Perubahan Iklim</vt:lpstr>
      <vt:lpstr>PowerPoint Presentation</vt:lpstr>
      <vt:lpstr>Perubahan Iklim Dalam Konteks Nasional</vt:lpstr>
      <vt:lpstr>Forest destruction: 20% of emissions</vt:lpstr>
      <vt:lpstr>Target Penurunan Emisi di Indonesia</vt:lpstr>
      <vt:lpstr>Mitigasi</vt:lpstr>
      <vt:lpstr>Kegiatan Mitigasi</vt:lpstr>
      <vt:lpstr>Adaptasi</vt:lpstr>
      <vt:lpstr>Peran KPH-P dalam Perubahan Iklim</vt:lpstr>
      <vt:lpstr>Restorasi Ekosistem dan Perubahan Iklim</vt:lpstr>
      <vt:lpstr>Peran Strategis Mimika dalam Isu Perubahan Iklim Global</vt:lpstr>
      <vt:lpstr>PowerPoint Presentation</vt:lpstr>
      <vt:lpstr>Perlu pengelolaan hutan mangrove dan lahan gambut di Mimika</vt:lpstr>
      <vt:lpstr>Ilustrasi Bangunan Perubahan Iklim </vt:lpstr>
      <vt:lpstr>Terima Kasih </vt:lpstr>
    </vt:vector>
  </TitlesOfParts>
  <Company>IFACS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Musnanda Satar</dc:creator>
  <cp:lastModifiedBy>Musnanda Satar</cp:lastModifiedBy>
  <cp:revision>36</cp:revision>
  <cp:lastPrinted>2012-03-28T01:21:20Z</cp:lastPrinted>
  <dcterms:created xsi:type="dcterms:W3CDTF">2012-09-26T02:02:43Z</dcterms:created>
  <dcterms:modified xsi:type="dcterms:W3CDTF">2012-10-01T00:28:06Z</dcterms:modified>
</cp:coreProperties>
</file>